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09" r:id="rId2"/>
    <p:sldId id="256" r:id="rId3"/>
    <p:sldId id="258" r:id="rId4"/>
    <p:sldId id="259"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5" r:id="rId18"/>
    <p:sldId id="324" r:id="rId19"/>
    <p:sldId id="326" r:id="rId20"/>
    <p:sldId id="330" r:id="rId21"/>
    <p:sldId id="329" r:id="rId22"/>
    <p:sldId id="328" r:id="rId23"/>
    <p:sldId id="327" r:id="rId24"/>
    <p:sldId id="333" r:id="rId25"/>
    <p:sldId id="334" r:id="rId26"/>
    <p:sldId id="335" r:id="rId27"/>
    <p:sldId id="341" r:id="rId28"/>
    <p:sldId id="340" r:id="rId29"/>
    <p:sldId id="339" r:id="rId30"/>
    <p:sldId id="338" r:id="rId31"/>
    <p:sldId id="337" r:id="rId32"/>
    <p:sldId id="336" r:id="rId33"/>
    <p:sldId id="342" r:id="rId34"/>
    <p:sldId id="343" r:id="rId35"/>
    <p:sldId id="344" r:id="rId36"/>
    <p:sldId id="345" r:id="rId37"/>
    <p:sldId id="347" r:id="rId38"/>
    <p:sldId id="348" r:id="rId39"/>
    <p:sldId id="272" r:id="rId40"/>
    <p:sldId id="349" r:id="rId41"/>
    <p:sldId id="300" r:id="rId42"/>
    <p:sldId id="273" r:id="rId43"/>
    <p:sldId id="261" r:id="rId44"/>
    <p:sldId id="303" r:id="rId45"/>
    <p:sldId id="304" r:id="rId46"/>
    <p:sldId id="299" r:id="rId47"/>
    <p:sldId id="305" r:id="rId48"/>
    <p:sldId id="27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60"/>
  </p:normalViewPr>
  <p:slideViewPr>
    <p:cSldViewPr snapToGrid="0">
      <p:cViewPr varScale="1">
        <p:scale>
          <a:sx n="70" d="100"/>
          <a:sy n="70"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7743B-E437-46A2-A31A-EA3F004F49CF}" type="datetimeFigureOut">
              <a:rPr lang="en-US" smtClean="0"/>
              <a:t>3/27/2022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EAA80-29EB-4FED-B61E-AB13039D7279}" type="slidenum">
              <a:rPr lang="en-US" smtClean="0"/>
              <a:t>‹#›</a:t>
            </a:fld>
            <a:endParaRPr lang="en-US"/>
          </a:p>
        </p:txBody>
      </p:sp>
    </p:spTree>
    <p:extLst>
      <p:ext uri="{BB962C8B-B14F-4D97-AF65-F5344CB8AC3E}">
        <p14:creationId xmlns:p14="http://schemas.microsoft.com/office/powerpoint/2010/main" val="328116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5767F5-E073-438A-8BFD-F588134E04B1}" type="slidenum">
              <a:rPr lang="en-US" altLang="en-US" smtClean="0"/>
              <a:pPr>
                <a:defRPr/>
              </a:pPr>
              <a:t>39</a:t>
            </a:fld>
            <a:endParaRPr lang="en-US" altLang="en-US"/>
          </a:p>
        </p:txBody>
      </p:sp>
    </p:spTree>
    <p:extLst>
      <p:ext uri="{BB962C8B-B14F-4D97-AF65-F5344CB8AC3E}">
        <p14:creationId xmlns:p14="http://schemas.microsoft.com/office/powerpoint/2010/main" val="189541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5767F5-E073-438A-8BFD-F588134E04B1}" type="slidenum">
              <a:rPr lang="en-US" altLang="en-US" smtClean="0"/>
              <a:pPr>
                <a:defRPr/>
              </a:pPr>
              <a:t>41</a:t>
            </a:fld>
            <a:endParaRPr lang="en-US" altLang="en-US"/>
          </a:p>
        </p:txBody>
      </p:sp>
    </p:spTree>
    <p:extLst>
      <p:ext uri="{BB962C8B-B14F-4D97-AF65-F5344CB8AC3E}">
        <p14:creationId xmlns:p14="http://schemas.microsoft.com/office/powerpoint/2010/main" val="117034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55767F5-E073-438A-8BFD-F588134E04B1}" type="slidenum">
              <a:rPr lang="en-US" altLang="en-US" smtClean="0"/>
              <a:pPr>
                <a:defRPr/>
              </a:pPr>
              <a:t>42</a:t>
            </a:fld>
            <a:endParaRPr lang="en-US" altLang="en-US"/>
          </a:p>
        </p:txBody>
      </p:sp>
    </p:spTree>
    <p:extLst>
      <p:ext uri="{BB962C8B-B14F-4D97-AF65-F5344CB8AC3E}">
        <p14:creationId xmlns:p14="http://schemas.microsoft.com/office/powerpoint/2010/main" val="121603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p:spPr>
        <p:txBody>
          <a:bodyPr/>
          <a:lstStyle/>
          <a:p>
            <a:endParaRPr lang="en-US" dirty="0"/>
          </a:p>
        </p:txBody>
      </p:sp>
      <p:sp>
        <p:nvSpPr>
          <p:cNvPr id="18435" name="Slide Number Placeholder 3"/>
          <p:cNvSpPr>
            <a:spLocks noGrp="1"/>
          </p:cNvSpPr>
          <p:nvPr>
            <p:ph type="sldNum" sz="quarter" idx="5"/>
          </p:nvPr>
        </p:nvSpPr>
        <p:spPr>
          <a:noFill/>
        </p:spPr>
        <p:txBody>
          <a:bodyPr/>
          <a:lstStyle/>
          <a:p>
            <a:fld id="{217F75CA-B0DF-4F29-8BE1-02BC1CE22911}" type="slidenum">
              <a:rPr lang="en-US" smtClean="0"/>
              <a:pPr/>
              <a:t>48</a:t>
            </a:fld>
            <a:endParaRPr lang="en-US" dirty="0"/>
          </a:p>
        </p:txBody>
      </p:sp>
    </p:spTree>
    <p:extLst>
      <p:ext uri="{BB962C8B-B14F-4D97-AF65-F5344CB8AC3E}">
        <p14:creationId xmlns:p14="http://schemas.microsoft.com/office/powerpoint/2010/main" val="340847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2CEC-1FA0-495C-A6F6-F5AE467B80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2CFDAF-8333-4A31-A445-12DE4DEDAB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E1075-BA78-4AF7-82DB-060F1FB16AF4}"/>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E78A61A9-28B0-4B09-89B3-F341BF7FD2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082E0-E024-491E-9F67-4A9369795B5A}"/>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333898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E3D9-7DB5-4A36-B87A-C98556F8F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042E20-0DA4-4DEF-8268-32B53771E4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89C63-5192-46F6-A95D-422F521E56E4}"/>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64555BB5-5057-47B5-8B81-C25728E66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5A0B1-DB08-4CC5-A10C-859F0DE0B77D}"/>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77509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DD02BA-0D73-4C52-94AC-99CF2579AC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472D2F-3E73-4C3F-A4EC-92D0E272E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2EE69-A883-4FF9-A81C-9560EBCE3A49}"/>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CE79623F-2751-4552-B3ED-4439A0B7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876BC-D43D-4425-BBC3-013147A46A53}"/>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4250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3768-552A-43B2-8D2C-0F4C6BC8C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F4E66-9E4E-43DB-AABE-31F4917EFE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23537-2A9E-444E-9D00-A54AFAD0DE8D}"/>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AFA8F35A-DD63-4608-B9A0-6DAD8A606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D2AE4-FD21-4E4D-9C00-66DCB4D9E095}"/>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87312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00B5-BDA6-40E8-945F-7753F458D4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EDE878-65EB-40CD-9141-30311639C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7DB7D-4D17-49B9-A269-76C0316E5591}"/>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73B82AD9-854B-480D-AC7F-EBA89CC5F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22880-FEA3-4D36-A82A-21E539604177}"/>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419491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B5D3-8133-48E6-81BF-8688EBE2A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5252B-2905-40DC-8001-6DF53EAE04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A2422-F338-4BFC-A441-681461B449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7CE6-1DF6-4FB6-9AB2-DEEF3DC92B33}"/>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6" name="Footer Placeholder 5">
            <a:extLst>
              <a:ext uri="{FF2B5EF4-FFF2-40B4-BE49-F238E27FC236}">
                <a16:creationId xmlns:a16="http://schemas.microsoft.com/office/drawing/2014/main" id="{BA794B5F-59E6-4BE3-9E3A-EF97D69C5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68B0D-C0E1-4B77-BF1C-1394E5D91546}"/>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66950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A514-C70F-48A6-87B6-223F2FB5E5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A10DD-571A-4BEB-B69B-049CC41D7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238FF8-B752-4886-9AD2-EDB906388F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88B984-ECD2-464E-AEE9-4C8AC1493D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35C209-24FE-4F1F-B924-3C0B1B027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DBBFE-6FBB-4419-90FD-5A06F870699F}"/>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8" name="Footer Placeholder 7">
            <a:extLst>
              <a:ext uri="{FF2B5EF4-FFF2-40B4-BE49-F238E27FC236}">
                <a16:creationId xmlns:a16="http://schemas.microsoft.com/office/drawing/2014/main" id="{DAC136DD-E868-46A1-AC9F-029135E4C1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855408-BF69-4776-8122-ECB1665B7395}"/>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167130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C19D-0FF0-4301-AE20-40F8296B1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AA893-74B7-4FBA-B650-E4640B01826D}"/>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4" name="Footer Placeholder 3">
            <a:extLst>
              <a:ext uri="{FF2B5EF4-FFF2-40B4-BE49-F238E27FC236}">
                <a16:creationId xmlns:a16="http://schemas.microsoft.com/office/drawing/2014/main" id="{788CC6CF-45D0-468F-AC9D-678D2B896C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7EE877-8478-4A80-96A7-4D4DF10EDA24}"/>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257923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9C3A5-2E12-4D6F-948B-8B25C521A96F}"/>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3" name="Footer Placeholder 2">
            <a:extLst>
              <a:ext uri="{FF2B5EF4-FFF2-40B4-BE49-F238E27FC236}">
                <a16:creationId xmlns:a16="http://schemas.microsoft.com/office/drawing/2014/main" id="{C864C1FC-3BA7-4A01-8FEB-55A73631A4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6B28B-BA04-4772-BAD5-2C6A56985B3A}"/>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2215220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3A2D-D730-4D07-9E69-C8BA2DBE1A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E3C3AE-14BC-40B2-8DF5-D440D6F066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9D92D-086F-40CC-98B9-06E284BBF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B1E2A-4E0C-4117-AD13-22C84125C490}"/>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6" name="Footer Placeholder 5">
            <a:extLst>
              <a:ext uri="{FF2B5EF4-FFF2-40B4-BE49-F238E27FC236}">
                <a16:creationId xmlns:a16="http://schemas.microsoft.com/office/drawing/2014/main" id="{1C7D8F8B-8A46-4F8A-AE2E-CF0E221392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12941-F895-4060-8C81-325F51356F9E}"/>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316145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E8F2-162C-42AD-A470-8FD31A274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7CAD8-F7A1-4AEF-AD5B-225E76325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3C235C-5DB8-46F1-BC7F-74E47B7C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ED921-6490-47DF-86D4-434C84DEBCEF}"/>
              </a:ext>
            </a:extLst>
          </p:cNvPr>
          <p:cNvSpPr>
            <a:spLocks noGrp="1"/>
          </p:cNvSpPr>
          <p:nvPr>
            <p:ph type="dt" sz="half" idx="10"/>
          </p:nvPr>
        </p:nvSpPr>
        <p:spPr/>
        <p:txBody>
          <a:bodyPr/>
          <a:lstStyle/>
          <a:p>
            <a:fld id="{1D6F5F76-CE5C-4D0E-B51F-F18C5DF83B3C}" type="datetimeFigureOut">
              <a:rPr lang="en-US" smtClean="0"/>
              <a:t>3/27/2022</a:t>
            </a:fld>
            <a:endParaRPr lang="en-US"/>
          </a:p>
        </p:txBody>
      </p:sp>
      <p:sp>
        <p:nvSpPr>
          <p:cNvPr id="6" name="Footer Placeholder 5">
            <a:extLst>
              <a:ext uri="{FF2B5EF4-FFF2-40B4-BE49-F238E27FC236}">
                <a16:creationId xmlns:a16="http://schemas.microsoft.com/office/drawing/2014/main" id="{94D45B90-9128-42DC-A615-235E14F23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7FF8E-4CD9-48DA-9FE6-7B344D24B3AA}"/>
              </a:ext>
            </a:extLst>
          </p:cNvPr>
          <p:cNvSpPr>
            <a:spLocks noGrp="1"/>
          </p:cNvSpPr>
          <p:nvPr>
            <p:ph type="sldNum" sz="quarter" idx="12"/>
          </p:nvPr>
        </p:nvSpPr>
        <p:spPr/>
        <p:txBody>
          <a:bodyPr/>
          <a:lstStyle/>
          <a:p>
            <a:fld id="{2861B7C6-D1EA-4D69-A310-7600119D1AA1}" type="slidenum">
              <a:rPr lang="en-US" smtClean="0"/>
              <a:t>‹#›</a:t>
            </a:fld>
            <a:endParaRPr lang="en-US"/>
          </a:p>
        </p:txBody>
      </p:sp>
    </p:spTree>
    <p:extLst>
      <p:ext uri="{BB962C8B-B14F-4D97-AF65-F5344CB8AC3E}">
        <p14:creationId xmlns:p14="http://schemas.microsoft.com/office/powerpoint/2010/main" val="1908815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A81EC-5C62-41BF-9F73-421398865D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99F8B-484E-4264-B494-EEEDD6845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1A91E-8E48-4D9E-8C69-53D7126E9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F5F76-CE5C-4D0E-B51F-F18C5DF83B3C}" type="datetimeFigureOut">
              <a:rPr lang="en-US" smtClean="0"/>
              <a:t>3/27/2022</a:t>
            </a:fld>
            <a:endParaRPr lang="en-US"/>
          </a:p>
        </p:txBody>
      </p:sp>
      <p:sp>
        <p:nvSpPr>
          <p:cNvPr id="5" name="Footer Placeholder 4">
            <a:extLst>
              <a:ext uri="{FF2B5EF4-FFF2-40B4-BE49-F238E27FC236}">
                <a16:creationId xmlns:a16="http://schemas.microsoft.com/office/drawing/2014/main" id="{3933F503-B614-4EE9-9CC3-2E5B8C033F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8E372B-50E4-4765-9B5C-50DE27549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B7C6-D1EA-4D69-A310-7600119D1AA1}" type="slidenum">
              <a:rPr lang="en-US" smtClean="0"/>
              <a:t>‹#›</a:t>
            </a:fld>
            <a:endParaRPr lang="en-US"/>
          </a:p>
        </p:txBody>
      </p:sp>
    </p:spTree>
    <p:extLst>
      <p:ext uri="{BB962C8B-B14F-4D97-AF65-F5344CB8AC3E}">
        <p14:creationId xmlns:p14="http://schemas.microsoft.com/office/powerpoint/2010/main" val="139701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2C249-A468-42D9-8822-8F85E3EDD0F9}"/>
              </a:ext>
            </a:extLst>
          </p:cNvPr>
          <p:cNvPicPr>
            <a:picLocks noChangeAspect="1"/>
          </p:cNvPicPr>
          <p:nvPr/>
        </p:nvPicPr>
        <p:blipFill>
          <a:blip r:embed="rId4"/>
          <a:stretch>
            <a:fillRect/>
          </a:stretch>
        </p:blipFill>
        <p:spPr>
          <a:xfrm>
            <a:off x="3752850" y="0"/>
            <a:ext cx="4686300" cy="6858000"/>
          </a:xfrm>
          <a:prstGeom prst="rect">
            <a:avLst/>
          </a:prstGeom>
        </p:spPr>
      </p:pic>
      <p:pic>
        <p:nvPicPr>
          <p:cNvPr id="6" name="Audio 5">
            <a:hlinkClick r:id="" action="ppaction://media"/>
            <a:extLst>
              <a:ext uri="{FF2B5EF4-FFF2-40B4-BE49-F238E27FC236}">
                <a16:creationId xmlns:a16="http://schemas.microsoft.com/office/drawing/2014/main" id="{801CDC46-52AC-459A-9A22-48667FDAC6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4374189"/>
      </p:ext>
    </p:extLst>
  </p:cSld>
  <p:clrMapOvr>
    <a:masterClrMapping/>
  </p:clrMapOvr>
  <mc:AlternateContent xmlns:mc="http://schemas.openxmlformats.org/markup-compatibility/2006" xmlns:p14="http://schemas.microsoft.com/office/powerpoint/2010/main">
    <mc:Choice Requires="p14">
      <p:transition spd="slow" p14:dur="2000" advTm="16266"/>
    </mc:Choice>
    <mc:Fallback xmlns="">
      <p:transition spd="slow" advTm="16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85F3-C719-439C-8395-F61C56803AB3}"/>
              </a:ext>
            </a:extLst>
          </p:cNvPr>
          <p:cNvSpPr>
            <a:spLocks noGrp="1"/>
          </p:cNvSpPr>
          <p:nvPr>
            <p:ph type="title"/>
          </p:nvPr>
        </p:nvSpPr>
        <p:spPr>
          <a:xfrm>
            <a:off x="838200" y="365125"/>
            <a:ext cx="10515600" cy="668545"/>
          </a:xfrm>
        </p:spPr>
        <p:txBody>
          <a:bodyPr>
            <a:normAutofit fontScale="90000"/>
          </a:bodyPr>
          <a:lstStyle/>
          <a:p>
            <a:r>
              <a:rPr lang="en-US" sz="2800" dirty="0"/>
              <a:t>Notice that the default file location is your documents folder. Change this to wherever you want to keep your Access database files.</a:t>
            </a:r>
          </a:p>
        </p:txBody>
      </p:sp>
      <p:pic>
        <p:nvPicPr>
          <p:cNvPr id="4" name="Content Placeholder 3">
            <a:extLst>
              <a:ext uri="{FF2B5EF4-FFF2-40B4-BE49-F238E27FC236}">
                <a16:creationId xmlns:a16="http://schemas.microsoft.com/office/drawing/2014/main" id="{4C7D3A9E-4FFA-423C-91DC-451E447CBCEB}"/>
              </a:ext>
            </a:extLst>
          </p:cNvPr>
          <p:cNvPicPr>
            <a:picLocks noGrp="1" noChangeAspect="1"/>
          </p:cNvPicPr>
          <p:nvPr>
            <p:ph idx="1"/>
          </p:nvPr>
        </p:nvPicPr>
        <p:blipFill>
          <a:blip r:embed="rId4"/>
          <a:stretch>
            <a:fillRect/>
          </a:stretch>
        </p:blipFill>
        <p:spPr>
          <a:xfrm>
            <a:off x="1698242" y="1231900"/>
            <a:ext cx="8795515" cy="4945063"/>
          </a:xfrm>
          <a:prstGeom prst="rect">
            <a:avLst/>
          </a:prstGeom>
        </p:spPr>
      </p:pic>
      <p:pic>
        <p:nvPicPr>
          <p:cNvPr id="3" name="Audio 2">
            <a:hlinkClick r:id="" action="ppaction://media"/>
            <a:extLst>
              <a:ext uri="{FF2B5EF4-FFF2-40B4-BE49-F238E27FC236}">
                <a16:creationId xmlns:a16="http://schemas.microsoft.com/office/drawing/2014/main" id="{EF5F455A-5905-445F-BE2D-E4443BD720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564277"/>
      </p:ext>
    </p:extLst>
  </p:cSld>
  <p:clrMapOvr>
    <a:masterClrMapping/>
  </p:clrMapOvr>
  <mc:AlternateContent xmlns:mc="http://schemas.openxmlformats.org/markup-compatibility/2006" xmlns:p14="http://schemas.microsoft.com/office/powerpoint/2010/main">
    <mc:Choice Requires="p14">
      <p:transition spd="slow" p14:dur="2000" advTm="34056"/>
    </mc:Choice>
    <mc:Fallback xmlns="">
      <p:transition spd="slow" advTm="34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D079B-DE63-4DF7-8ACB-09E019D493CF}"/>
              </a:ext>
            </a:extLst>
          </p:cNvPr>
          <p:cNvSpPr>
            <a:spLocks noGrp="1"/>
          </p:cNvSpPr>
          <p:nvPr>
            <p:ph type="title"/>
          </p:nvPr>
        </p:nvSpPr>
        <p:spPr>
          <a:xfrm>
            <a:off x="689113" y="365126"/>
            <a:ext cx="10986052" cy="602284"/>
          </a:xfrm>
        </p:spPr>
        <p:txBody>
          <a:bodyPr>
            <a:normAutofit/>
          </a:bodyPr>
          <a:lstStyle/>
          <a:p>
            <a:r>
              <a:rPr lang="en-US" sz="3200" dirty="0"/>
              <a:t>Here is where I put my “Health Club Members” Access database.</a:t>
            </a:r>
          </a:p>
        </p:txBody>
      </p:sp>
      <p:pic>
        <p:nvPicPr>
          <p:cNvPr id="4" name="Content Placeholder 3">
            <a:extLst>
              <a:ext uri="{FF2B5EF4-FFF2-40B4-BE49-F238E27FC236}">
                <a16:creationId xmlns:a16="http://schemas.microsoft.com/office/drawing/2014/main" id="{334F995C-8512-4638-B0B0-BDEE5034CE4F}"/>
              </a:ext>
            </a:extLst>
          </p:cNvPr>
          <p:cNvPicPr>
            <a:picLocks noGrp="1" noChangeAspect="1"/>
          </p:cNvPicPr>
          <p:nvPr>
            <p:ph idx="1"/>
          </p:nvPr>
        </p:nvPicPr>
        <p:blipFill>
          <a:blip r:embed="rId4"/>
          <a:stretch>
            <a:fillRect/>
          </a:stretch>
        </p:blipFill>
        <p:spPr>
          <a:xfrm>
            <a:off x="1557062" y="1073150"/>
            <a:ext cx="9077875" cy="5103813"/>
          </a:xfrm>
          <a:prstGeom prst="rect">
            <a:avLst/>
          </a:prstGeom>
        </p:spPr>
      </p:pic>
      <p:pic>
        <p:nvPicPr>
          <p:cNvPr id="3" name="Audio 2">
            <a:hlinkClick r:id="" action="ppaction://media"/>
            <a:extLst>
              <a:ext uri="{FF2B5EF4-FFF2-40B4-BE49-F238E27FC236}">
                <a16:creationId xmlns:a16="http://schemas.microsoft.com/office/drawing/2014/main" id="{9C8067CC-9D49-4627-B355-99BDA9BAEF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55768777"/>
      </p:ext>
    </p:extLst>
  </p:cSld>
  <p:clrMapOvr>
    <a:masterClrMapping/>
  </p:clrMapOvr>
  <mc:AlternateContent xmlns:mc="http://schemas.openxmlformats.org/markup-compatibility/2006" xmlns:p14="http://schemas.microsoft.com/office/powerpoint/2010/main">
    <mc:Choice Requires="p14">
      <p:transition spd="slow" p14:dur="2000" advTm="18450"/>
    </mc:Choice>
    <mc:Fallback xmlns="">
      <p:transition spd="slow" advTm="1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E4D4-BD43-465A-AA37-210FFEC4A3DF}"/>
              </a:ext>
            </a:extLst>
          </p:cNvPr>
          <p:cNvSpPr>
            <a:spLocks noGrp="1"/>
          </p:cNvSpPr>
          <p:nvPr>
            <p:ph type="title"/>
          </p:nvPr>
        </p:nvSpPr>
        <p:spPr>
          <a:xfrm>
            <a:off x="838200" y="365126"/>
            <a:ext cx="10515600" cy="496266"/>
          </a:xfrm>
        </p:spPr>
        <p:txBody>
          <a:bodyPr>
            <a:normAutofit fontScale="90000"/>
          </a:bodyPr>
          <a:lstStyle/>
          <a:p>
            <a:r>
              <a:rPr lang="en-US" sz="3200" dirty="0"/>
              <a:t>When you get this, select Enable.</a:t>
            </a:r>
          </a:p>
        </p:txBody>
      </p:sp>
      <p:pic>
        <p:nvPicPr>
          <p:cNvPr id="4" name="Content Placeholder 3">
            <a:extLst>
              <a:ext uri="{FF2B5EF4-FFF2-40B4-BE49-F238E27FC236}">
                <a16:creationId xmlns:a16="http://schemas.microsoft.com/office/drawing/2014/main" id="{6434EBE6-0FE5-4ABE-9EE4-E8EB2F7A1297}"/>
              </a:ext>
            </a:extLst>
          </p:cNvPr>
          <p:cNvPicPr>
            <a:picLocks noGrp="1" noChangeAspect="1"/>
          </p:cNvPicPr>
          <p:nvPr>
            <p:ph idx="1"/>
          </p:nvPr>
        </p:nvPicPr>
        <p:blipFill>
          <a:blip r:embed="rId4"/>
          <a:stretch>
            <a:fillRect/>
          </a:stretch>
        </p:blipFill>
        <p:spPr>
          <a:xfrm>
            <a:off x="1497767" y="1006475"/>
            <a:ext cx="9196466" cy="5170488"/>
          </a:xfrm>
          <a:prstGeom prst="rect">
            <a:avLst/>
          </a:prstGeom>
        </p:spPr>
      </p:pic>
      <p:pic>
        <p:nvPicPr>
          <p:cNvPr id="3" name="Audio 2">
            <a:hlinkClick r:id="" action="ppaction://media"/>
            <a:extLst>
              <a:ext uri="{FF2B5EF4-FFF2-40B4-BE49-F238E27FC236}">
                <a16:creationId xmlns:a16="http://schemas.microsoft.com/office/drawing/2014/main" id="{9BEA3F3D-8221-49D9-9F9A-52A915B237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3906305"/>
      </p:ext>
    </p:extLst>
  </p:cSld>
  <p:clrMapOvr>
    <a:masterClrMapping/>
  </p:clrMapOvr>
  <mc:AlternateContent xmlns:mc="http://schemas.openxmlformats.org/markup-compatibility/2006" xmlns:p14="http://schemas.microsoft.com/office/powerpoint/2010/main">
    <mc:Choice Requires="p14">
      <p:transition spd="slow" p14:dur="2000" advTm="12404"/>
    </mc:Choice>
    <mc:Fallback xmlns="">
      <p:transition spd="slow" advTm="1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1978-15E0-4C5A-AD54-5E5F07CB3302}"/>
              </a:ext>
            </a:extLst>
          </p:cNvPr>
          <p:cNvSpPr>
            <a:spLocks noGrp="1"/>
          </p:cNvSpPr>
          <p:nvPr>
            <p:ph type="title"/>
          </p:nvPr>
        </p:nvSpPr>
        <p:spPr>
          <a:xfrm>
            <a:off x="838200" y="365125"/>
            <a:ext cx="10515600" cy="668545"/>
          </a:xfrm>
        </p:spPr>
        <p:txBody>
          <a:bodyPr>
            <a:normAutofit fontScale="90000"/>
          </a:bodyPr>
          <a:lstStyle/>
          <a:p>
            <a:r>
              <a:rPr lang="en-US" sz="3600" dirty="0"/>
              <a:t>Step 5: Select External Data and choose New Data Source </a:t>
            </a:r>
          </a:p>
        </p:txBody>
      </p:sp>
      <p:pic>
        <p:nvPicPr>
          <p:cNvPr id="4" name="Content Placeholder 3">
            <a:extLst>
              <a:ext uri="{FF2B5EF4-FFF2-40B4-BE49-F238E27FC236}">
                <a16:creationId xmlns:a16="http://schemas.microsoft.com/office/drawing/2014/main" id="{F05AD5B5-9DA0-4D93-A01A-035ECFFBD27A}"/>
              </a:ext>
            </a:extLst>
          </p:cNvPr>
          <p:cNvPicPr>
            <a:picLocks noGrp="1" noChangeAspect="1"/>
          </p:cNvPicPr>
          <p:nvPr>
            <p:ph idx="1"/>
          </p:nvPr>
        </p:nvPicPr>
        <p:blipFill>
          <a:blip r:embed="rId4"/>
          <a:stretch>
            <a:fillRect/>
          </a:stretch>
        </p:blipFill>
        <p:spPr>
          <a:xfrm>
            <a:off x="1521768" y="1033463"/>
            <a:ext cx="9148464" cy="5143500"/>
          </a:xfrm>
          <a:prstGeom prst="rect">
            <a:avLst/>
          </a:prstGeom>
        </p:spPr>
      </p:pic>
      <p:pic>
        <p:nvPicPr>
          <p:cNvPr id="5" name="Audio 4">
            <a:hlinkClick r:id="" action="ppaction://media"/>
            <a:extLst>
              <a:ext uri="{FF2B5EF4-FFF2-40B4-BE49-F238E27FC236}">
                <a16:creationId xmlns:a16="http://schemas.microsoft.com/office/drawing/2014/main" id="{046A6A48-8B45-439D-A614-BCBCF07CE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3939597"/>
      </p:ext>
    </p:extLst>
  </p:cSld>
  <p:clrMapOvr>
    <a:masterClrMapping/>
  </p:clrMapOvr>
  <mc:AlternateContent xmlns:mc="http://schemas.openxmlformats.org/markup-compatibility/2006" xmlns:p14="http://schemas.microsoft.com/office/powerpoint/2010/main">
    <mc:Choice Requires="p14">
      <p:transition spd="slow" p14:dur="2000" advTm="8266"/>
    </mc:Choice>
    <mc:Fallback xmlns="">
      <p:transition spd="slow" advTm="8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F8B7-EDD3-464A-94E5-BEB84F1716BC}"/>
              </a:ext>
            </a:extLst>
          </p:cNvPr>
          <p:cNvSpPr>
            <a:spLocks noGrp="1"/>
          </p:cNvSpPr>
          <p:nvPr>
            <p:ph type="title"/>
          </p:nvPr>
        </p:nvSpPr>
        <p:spPr>
          <a:xfrm>
            <a:off x="838200" y="365126"/>
            <a:ext cx="10515600" cy="615536"/>
          </a:xfrm>
        </p:spPr>
        <p:txBody>
          <a:bodyPr>
            <a:normAutofit fontScale="90000"/>
          </a:bodyPr>
          <a:lstStyle/>
          <a:p>
            <a:r>
              <a:rPr lang="en-US" sz="4000" dirty="0"/>
              <a:t>Step 6: Select From File and Choose Excel</a:t>
            </a:r>
          </a:p>
        </p:txBody>
      </p:sp>
      <p:pic>
        <p:nvPicPr>
          <p:cNvPr id="4" name="Content Placeholder 3">
            <a:extLst>
              <a:ext uri="{FF2B5EF4-FFF2-40B4-BE49-F238E27FC236}">
                <a16:creationId xmlns:a16="http://schemas.microsoft.com/office/drawing/2014/main" id="{BAC4738E-32B5-434D-BA04-6C03213EF440}"/>
              </a:ext>
            </a:extLst>
          </p:cNvPr>
          <p:cNvPicPr>
            <a:picLocks noGrp="1" noChangeAspect="1"/>
          </p:cNvPicPr>
          <p:nvPr>
            <p:ph idx="1"/>
          </p:nvPr>
        </p:nvPicPr>
        <p:blipFill>
          <a:blip r:embed="rId4"/>
          <a:stretch>
            <a:fillRect/>
          </a:stretch>
        </p:blipFill>
        <p:spPr>
          <a:xfrm>
            <a:off x="1592358" y="1112838"/>
            <a:ext cx="9007284" cy="5064125"/>
          </a:xfrm>
          <a:prstGeom prst="rect">
            <a:avLst/>
          </a:prstGeom>
        </p:spPr>
      </p:pic>
      <p:pic>
        <p:nvPicPr>
          <p:cNvPr id="5" name="Audio 4">
            <a:hlinkClick r:id="" action="ppaction://media"/>
            <a:extLst>
              <a:ext uri="{FF2B5EF4-FFF2-40B4-BE49-F238E27FC236}">
                <a16:creationId xmlns:a16="http://schemas.microsoft.com/office/drawing/2014/main" id="{9CB640C2-A66F-4F62-9694-108ECF43BE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7633695"/>
      </p:ext>
    </p:extLst>
  </p:cSld>
  <p:clrMapOvr>
    <a:masterClrMapping/>
  </p:clrMapOvr>
  <mc:AlternateContent xmlns:mc="http://schemas.openxmlformats.org/markup-compatibility/2006" xmlns:p14="http://schemas.microsoft.com/office/powerpoint/2010/main">
    <mc:Choice Requires="p14">
      <p:transition spd="slow" p14:dur="2000" advTm="14102"/>
    </mc:Choice>
    <mc:Fallback xmlns="">
      <p:transition spd="slow" advTm="14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4C54-767E-4622-A06A-73B4465BBC56}"/>
              </a:ext>
            </a:extLst>
          </p:cNvPr>
          <p:cNvSpPr>
            <a:spLocks noGrp="1"/>
          </p:cNvSpPr>
          <p:nvPr>
            <p:ph type="title"/>
          </p:nvPr>
        </p:nvSpPr>
        <p:spPr>
          <a:xfrm>
            <a:off x="838200" y="365126"/>
            <a:ext cx="10515600" cy="483014"/>
          </a:xfrm>
        </p:spPr>
        <p:txBody>
          <a:bodyPr>
            <a:normAutofit fontScale="90000"/>
          </a:bodyPr>
          <a:lstStyle/>
          <a:p>
            <a:r>
              <a:rPr lang="en-US" sz="4000" dirty="0"/>
              <a:t>Step 7: Browse to where you put the two Health Club Members spreadsheets and select part 1</a:t>
            </a:r>
          </a:p>
        </p:txBody>
      </p:sp>
      <p:pic>
        <p:nvPicPr>
          <p:cNvPr id="4" name="Content Placeholder 3">
            <a:extLst>
              <a:ext uri="{FF2B5EF4-FFF2-40B4-BE49-F238E27FC236}">
                <a16:creationId xmlns:a16="http://schemas.microsoft.com/office/drawing/2014/main" id="{5DDA88FF-CF18-4CF6-9A30-857E215C15E2}"/>
              </a:ext>
            </a:extLst>
          </p:cNvPr>
          <p:cNvPicPr>
            <a:picLocks noGrp="1" noChangeAspect="1"/>
          </p:cNvPicPr>
          <p:nvPr>
            <p:ph idx="1"/>
          </p:nvPr>
        </p:nvPicPr>
        <p:blipFill>
          <a:blip r:embed="rId4"/>
          <a:stretch>
            <a:fillRect/>
          </a:stretch>
        </p:blipFill>
        <p:spPr>
          <a:xfrm>
            <a:off x="1533062" y="1285461"/>
            <a:ext cx="9125876" cy="5207412"/>
          </a:xfrm>
          <a:prstGeom prst="rect">
            <a:avLst/>
          </a:prstGeom>
        </p:spPr>
      </p:pic>
      <p:pic>
        <p:nvPicPr>
          <p:cNvPr id="7" name="Audio 6">
            <a:hlinkClick r:id="" action="ppaction://media"/>
            <a:extLst>
              <a:ext uri="{FF2B5EF4-FFF2-40B4-BE49-F238E27FC236}">
                <a16:creationId xmlns:a16="http://schemas.microsoft.com/office/drawing/2014/main" id="{A0FEE91C-72CD-4FB0-A4F6-DBBBD4A51E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6292396"/>
      </p:ext>
    </p:extLst>
  </p:cSld>
  <p:clrMapOvr>
    <a:masterClrMapping/>
  </p:clrMapOvr>
  <mc:AlternateContent xmlns:mc="http://schemas.openxmlformats.org/markup-compatibility/2006" xmlns:p14="http://schemas.microsoft.com/office/powerpoint/2010/main">
    <mc:Choice Requires="p14">
      <p:transition spd="slow" p14:dur="2000" advTm="31268"/>
    </mc:Choice>
    <mc:Fallback xmlns="">
      <p:transition spd="slow" advTm="31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D894-4845-4F68-AD5F-764007F46BBB}"/>
              </a:ext>
            </a:extLst>
          </p:cNvPr>
          <p:cNvSpPr>
            <a:spLocks noGrp="1"/>
          </p:cNvSpPr>
          <p:nvPr>
            <p:ph type="title"/>
          </p:nvPr>
        </p:nvSpPr>
        <p:spPr>
          <a:xfrm>
            <a:off x="357809" y="298864"/>
            <a:ext cx="11635407" cy="575779"/>
          </a:xfrm>
        </p:spPr>
        <p:txBody>
          <a:bodyPr>
            <a:noAutofit/>
          </a:bodyPr>
          <a:lstStyle/>
          <a:p>
            <a:r>
              <a:rPr lang="en-US" sz="3200" dirty="0"/>
              <a:t>Open the Health Club Member for Access Practice Part 1 spreadsheet.</a:t>
            </a:r>
          </a:p>
        </p:txBody>
      </p:sp>
      <p:pic>
        <p:nvPicPr>
          <p:cNvPr id="4" name="Content Placeholder 3">
            <a:extLst>
              <a:ext uri="{FF2B5EF4-FFF2-40B4-BE49-F238E27FC236}">
                <a16:creationId xmlns:a16="http://schemas.microsoft.com/office/drawing/2014/main" id="{85748A1D-1E77-443B-9319-50A77D42C0D8}"/>
              </a:ext>
            </a:extLst>
          </p:cNvPr>
          <p:cNvPicPr>
            <a:picLocks noGrp="1" noChangeAspect="1"/>
          </p:cNvPicPr>
          <p:nvPr>
            <p:ph idx="1"/>
          </p:nvPr>
        </p:nvPicPr>
        <p:blipFill>
          <a:blip r:embed="rId4"/>
          <a:stretch>
            <a:fillRect/>
          </a:stretch>
        </p:blipFill>
        <p:spPr>
          <a:xfrm>
            <a:off x="1710949" y="1246188"/>
            <a:ext cx="8770102" cy="4930775"/>
          </a:xfrm>
          <a:prstGeom prst="rect">
            <a:avLst/>
          </a:prstGeom>
        </p:spPr>
      </p:pic>
      <p:pic>
        <p:nvPicPr>
          <p:cNvPr id="5" name="Audio 4">
            <a:hlinkClick r:id="" action="ppaction://media"/>
            <a:extLst>
              <a:ext uri="{FF2B5EF4-FFF2-40B4-BE49-F238E27FC236}">
                <a16:creationId xmlns:a16="http://schemas.microsoft.com/office/drawing/2014/main" id="{09A6F3DC-09C9-4EBE-8C8A-AED2EC00B1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22455687"/>
      </p:ext>
    </p:extLst>
  </p:cSld>
  <p:clrMapOvr>
    <a:masterClrMapping/>
  </p:clrMapOvr>
  <mc:AlternateContent xmlns:mc="http://schemas.openxmlformats.org/markup-compatibility/2006" xmlns:p14="http://schemas.microsoft.com/office/powerpoint/2010/main">
    <mc:Choice Requires="p14">
      <p:transition spd="slow" p14:dur="2000" advTm="26557"/>
    </mc:Choice>
    <mc:Fallback xmlns="">
      <p:transition spd="slow" advTm="26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1208-E0D3-44FC-AD6D-B3A4619D44F9}"/>
              </a:ext>
            </a:extLst>
          </p:cNvPr>
          <p:cNvSpPr>
            <a:spLocks noGrp="1"/>
          </p:cNvSpPr>
          <p:nvPr>
            <p:ph type="title"/>
          </p:nvPr>
        </p:nvSpPr>
        <p:spPr>
          <a:xfrm>
            <a:off x="838200" y="212035"/>
            <a:ext cx="10515600" cy="1139686"/>
          </a:xfrm>
        </p:spPr>
        <p:txBody>
          <a:bodyPr>
            <a:normAutofit fontScale="90000"/>
          </a:bodyPr>
          <a:lstStyle/>
          <a:p>
            <a:r>
              <a:rPr lang="en-US" sz="3100" dirty="0"/>
              <a:t>The result should be a screen that looks like this. Notice that Access said that the First Row Contains Column Headings. This is good! Select Next.</a:t>
            </a:r>
            <a:br>
              <a:rPr lang="en-US" sz="4000" dirty="0"/>
            </a:br>
            <a:endParaRPr lang="en-US" sz="4000" dirty="0"/>
          </a:p>
        </p:txBody>
      </p:sp>
      <p:pic>
        <p:nvPicPr>
          <p:cNvPr id="4" name="Content Placeholder 3">
            <a:extLst>
              <a:ext uri="{FF2B5EF4-FFF2-40B4-BE49-F238E27FC236}">
                <a16:creationId xmlns:a16="http://schemas.microsoft.com/office/drawing/2014/main" id="{1A46B9EA-2B81-422B-BDB1-BED867401652}"/>
              </a:ext>
            </a:extLst>
          </p:cNvPr>
          <p:cNvPicPr>
            <a:picLocks noGrp="1" noChangeAspect="1"/>
          </p:cNvPicPr>
          <p:nvPr>
            <p:ph idx="1"/>
          </p:nvPr>
        </p:nvPicPr>
        <p:blipFill>
          <a:blip r:embed="rId4"/>
          <a:stretch>
            <a:fillRect/>
          </a:stretch>
        </p:blipFill>
        <p:spPr>
          <a:xfrm>
            <a:off x="1616358" y="1351721"/>
            <a:ext cx="8959284" cy="5194853"/>
          </a:xfrm>
          <a:prstGeom prst="rect">
            <a:avLst/>
          </a:prstGeom>
        </p:spPr>
      </p:pic>
      <p:pic>
        <p:nvPicPr>
          <p:cNvPr id="6" name="Audio 5">
            <a:hlinkClick r:id="" action="ppaction://media"/>
            <a:extLst>
              <a:ext uri="{FF2B5EF4-FFF2-40B4-BE49-F238E27FC236}">
                <a16:creationId xmlns:a16="http://schemas.microsoft.com/office/drawing/2014/main" id="{6EB2F05A-FE1F-4410-BACE-F0B92C4AE5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71739581"/>
      </p:ext>
    </p:extLst>
  </p:cSld>
  <p:clrMapOvr>
    <a:masterClrMapping/>
  </p:clrMapOvr>
  <mc:AlternateContent xmlns:mc="http://schemas.openxmlformats.org/markup-compatibility/2006" xmlns:p14="http://schemas.microsoft.com/office/powerpoint/2010/main">
    <mc:Choice Requires="p14">
      <p:transition spd="slow" p14:dur="2000" advTm="20810"/>
    </mc:Choice>
    <mc:Fallback xmlns="">
      <p:transition spd="slow" advTm="2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CFED4-5D84-48E4-9143-3116FC8F4526}"/>
              </a:ext>
            </a:extLst>
          </p:cNvPr>
          <p:cNvSpPr>
            <a:spLocks noGrp="1"/>
          </p:cNvSpPr>
          <p:nvPr>
            <p:ph type="title"/>
          </p:nvPr>
        </p:nvSpPr>
        <p:spPr>
          <a:xfrm>
            <a:off x="838200" y="1"/>
            <a:ext cx="10515600" cy="1690688"/>
          </a:xfrm>
        </p:spPr>
        <p:txBody>
          <a:bodyPr>
            <a:normAutofit fontScale="90000"/>
          </a:bodyPr>
          <a:lstStyle/>
          <a:p>
            <a:r>
              <a:rPr lang="en-US" sz="3200" dirty="0"/>
              <a:t>Step 8: Now you are going to determine whether you are going to import the column, and you are going to import all of them and determine the data type for each column (field). Choose a Data Type of Double and select Next.</a:t>
            </a:r>
          </a:p>
        </p:txBody>
      </p:sp>
      <p:pic>
        <p:nvPicPr>
          <p:cNvPr id="4" name="Content Placeholder 3">
            <a:extLst>
              <a:ext uri="{FF2B5EF4-FFF2-40B4-BE49-F238E27FC236}">
                <a16:creationId xmlns:a16="http://schemas.microsoft.com/office/drawing/2014/main" id="{A6713D46-BF03-4613-9550-FE19DAD6A1C7}"/>
              </a:ext>
            </a:extLst>
          </p:cNvPr>
          <p:cNvPicPr>
            <a:picLocks noGrp="1" noChangeAspect="1"/>
          </p:cNvPicPr>
          <p:nvPr>
            <p:ph idx="1"/>
          </p:nvPr>
        </p:nvPicPr>
        <p:blipFill>
          <a:blip r:embed="rId4"/>
          <a:stretch>
            <a:fillRect/>
          </a:stretch>
        </p:blipFill>
        <p:spPr>
          <a:xfrm>
            <a:off x="2226255" y="1825625"/>
            <a:ext cx="7739489" cy="4667250"/>
          </a:xfrm>
          <a:prstGeom prst="rect">
            <a:avLst/>
          </a:prstGeom>
        </p:spPr>
      </p:pic>
      <p:pic>
        <p:nvPicPr>
          <p:cNvPr id="3" name="Audio 2">
            <a:hlinkClick r:id="" action="ppaction://media"/>
            <a:extLst>
              <a:ext uri="{FF2B5EF4-FFF2-40B4-BE49-F238E27FC236}">
                <a16:creationId xmlns:a16="http://schemas.microsoft.com/office/drawing/2014/main" id="{A4466464-B7DE-4883-98DB-49762A2C47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60231477"/>
      </p:ext>
    </p:extLst>
  </p:cSld>
  <p:clrMapOvr>
    <a:masterClrMapping/>
  </p:clrMapOvr>
  <mc:AlternateContent xmlns:mc="http://schemas.openxmlformats.org/markup-compatibility/2006" xmlns:p14="http://schemas.microsoft.com/office/powerpoint/2010/main">
    <mc:Choice Requires="p14">
      <p:transition spd="slow" p14:dur="2000" advTm="55342"/>
    </mc:Choice>
    <mc:Fallback xmlns="">
      <p:transition spd="slow" advTm="55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9907-8C25-4D6C-B628-C1D3588EA25F}"/>
              </a:ext>
            </a:extLst>
          </p:cNvPr>
          <p:cNvSpPr>
            <a:spLocks noGrp="1"/>
          </p:cNvSpPr>
          <p:nvPr>
            <p:ph type="title"/>
          </p:nvPr>
        </p:nvSpPr>
        <p:spPr>
          <a:xfrm>
            <a:off x="838199" y="365126"/>
            <a:ext cx="10797209" cy="787814"/>
          </a:xfrm>
        </p:spPr>
        <p:txBody>
          <a:bodyPr>
            <a:normAutofit fontScale="90000"/>
          </a:bodyPr>
          <a:lstStyle/>
          <a:p>
            <a:r>
              <a:rPr lang="en-US" sz="3200" dirty="0"/>
              <a:t>Step 9: Access will ask about a primary key select Choose my own primary key</a:t>
            </a:r>
          </a:p>
        </p:txBody>
      </p:sp>
      <p:pic>
        <p:nvPicPr>
          <p:cNvPr id="4" name="Content Placeholder 3">
            <a:extLst>
              <a:ext uri="{FF2B5EF4-FFF2-40B4-BE49-F238E27FC236}">
                <a16:creationId xmlns:a16="http://schemas.microsoft.com/office/drawing/2014/main" id="{114B3175-85DA-4571-BF8C-B44DBC3EFA59}"/>
              </a:ext>
            </a:extLst>
          </p:cNvPr>
          <p:cNvPicPr>
            <a:picLocks noGrp="1" noChangeAspect="1"/>
          </p:cNvPicPr>
          <p:nvPr>
            <p:ph idx="1"/>
          </p:nvPr>
        </p:nvPicPr>
        <p:blipFill>
          <a:blip r:embed="rId4"/>
          <a:stretch>
            <a:fillRect/>
          </a:stretch>
        </p:blipFill>
        <p:spPr>
          <a:xfrm>
            <a:off x="1627652" y="1152525"/>
            <a:ext cx="8936695" cy="5024438"/>
          </a:xfrm>
          <a:prstGeom prst="rect">
            <a:avLst/>
          </a:prstGeom>
        </p:spPr>
      </p:pic>
      <p:pic>
        <p:nvPicPr>
          <p:cNvPr id="6" name="Audio 5">
            <a:hlinkClick r:id="" action="ppaction://media"/>
            <a:extLst>
              <a:ext uri="{FF2B5EF4-FFF2-40B4-BE49-F238E27FC236}">
                <a16:creationId xmlns:a16="http://schemas.microsoft.com/office/drawing/2014/main" id="{2A4FF150-DA44-4994-91BB-79833CD829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3054321"/>
      </p:ext>
    </p:extLst>
  </p:cSld>
  <p:clrMapOvr>
    <a:masterClrMapping/>
  </p:clrMapOvr>
  <mc:AlternateContent xmlns:mc="http://schemas.openxmlformats.org/markup-compatibility/2006" xmlns:p14="http://schemas.microsoft.com/office/powerpoint/2010/main">
    <mc:Choice Requires="p14">
      <p:transition spd="slow" p14:dur="2000" advTm="29935"/>
    </mc:Choice>
    <mc:Fallback xmlns="">
      <p:transition spd="slow" advTm="29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670B6E-11F9-48BF-968A-627ADE7B6FD6}"/>
              </a:ext>
            </a:extLst>
          </p:cNvPr>
          <p:cNvSpPr>
            <a:spLocks noGrp="1"/>
          </p:cNvSpPr>
          <p:nvPr>
            <p:ph type="title"/>
          </p:nvPr>
        </p:nvSpPr>
        <p:spPr>
          <a:xfrm>
            <a:off x="838200" y="365125"/>
            <a:ext cx="10515600" cy="536023"/>
          </a:xfrm>
        </p:spPr>
        <p:txBody>
          <a:bodyPr>
            <a:normAutofit fontScale="90000"/>
          </a:bodyPr>
          <a:lstStyle/>
          <a:p>
            <a:pPr algn="ctr"/>
            <a:r>
              <a:rPr lang="en-US" sz="4000" dirty="0"/>
              <a:t>Introduction to Access 2016- Part 2</a:t>
            </a:r>
          </a:p>
        </p:txBody>
      </p:sp>
      <p:sp>
        <p:nvSpPr>
          <p:cNvPr id="5" name="Content Placeholder 4">
            <a:extLst>
              <a:ext uri="{FF2B5EF4-FFF2-40B4-BE49-F238E27FC236}">
                <a16:creationId xmlns:a16="http://schemas.microsoft.com/office/drawing/2014/main" id="{D814F9B0-3A0B-4F21-8410-697D420BDCA5}"/>
              </a:ext>
            </a:extLst>
          </p:cNvPr>
          <p:cNvSpPr>
            <a:spLocks noGrp="1"/>
          </p:cNvSpPr>
          <p:nvPr>
            <p:ph idx="1"/>
          </p:nvPr>
        </p:nvSpPr>
        <p:spPr>
          <a:xfrm>
            <a:off x="838200" y="1126435"/>
            <a:ext cx="10515600" cy="5050528"/>
          </a:xfrm>
        </p:spPr>
        <p:txBody>
          <a:bodyPr>
            <a:normAutofit/>
          </a:bodyPr>
          <a:lstStyle/>
          <a:p>
            <a:endParaRPr lang="en-US" dirty="0"/>
          </a:p>
          <a:p>
            <a:r>
              <a:rPr lang="en-US" dirty="0"/>
              <a:t>Creating a database</a:t>
            </a:r>
          </a:p>
          <a:p>
            <a:pPr marL="0" indent="0">
              <a:buNone/>
            </a:pPr>
            <a:endParaRPr lang="en-US" dirty="0"/>
          </a:p>
          <a:p>
            <a:r>
              <a:rPr lang="en-US" dirty="0"/>
              <a:t>Importing Excel data</a:t>
            </a:r>
          </a:p>
          <a:p>
            <a:endParaRPr lang="en-US" dirty="0"/>
          </a:p>
          <a:p>
            <a:r>
              <a:rPr lang="en-US" dirty="0"/>
              <a:t>Developing Tables</a:t>
            </a:r>
          </a:p>
          <a:p>
            <a:endParaRPr lang="en-US" dirty="0"/>
          </a:p>
          <a:p>
            <a:r>
              <a:rPr lang="en-US" dirty="0"/>
              <a:t>Datasheet Views and Design Views</a:t>
            </a:r>
            <a:br>
              <a:rPr lang="en-US" dirty="0"/>
            </a:br>
            <a:endParaRPr lang="en-US" dirty="0"/>
          </a:p>
          <a:p>
            <a:r>
              <a:rPr lang="en-US" dirty="0"/>
              <a:t>How Access Saves Data</a:t>
            </a:r>
          </a:p>
          <a:p>
            <a:endParaRPr lang="en-US" dirty="0"/>
          </a:p>
          <a:p>
            <a:endParaRPr lang="en-US" dirty="0"/>
          </a:p>
        </p:txBody>
      </p:sp>
      <p:pic>
        <p:nvPicPr>
          <p:cNvPr id="2" name="Audio 1">
            <a:hlinkClick r:id="" action="ppaction://media"/>
            <a:extLst>
              <a:ext uri="{FF2B5EF4-FFF2-40B4-BE49-F238E27FC236}">
                <a16:creationId xmlns:a16="http://schemas.microsoft.com/office/drawing/2014/main" id="{0AD5B9B6-F9DE-4A50-9279-47D9B7524F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8019197"/>
      </p:ext>
    </p:extLst>
  </p:cSld>
  <p:clrMapOvr>
    <a:masterClrMapping/>
  </p:clrMapOvr>
  <mc:AlternateContent xmlns:mc="http://schemas.openxmlformats.org/markup-compatibility/2006" xmlns:p14="http://schemas.microsoft.com/office/powerpoint/2010/main">
    <mc:Choice Requires="p14">
      <p:transition spd="slow" p14:dur="2000" advTm="7155"/>
    </mc:Choice>
    <mc:Fallback xmlns="">
      <p:transition spd="slow" advTm="7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B14D-ECA6-4B98-9D10-8A3811121550}"/>
              </a:ext>
            </a:extLst>
          </p:cNvPr>
          <p:cNvSpPr>
            <a:spLocks noGrp="1"/>
          </p:cNvSpPr>
          <p:nvPr>
            <p:ph type="title"/>
          </p:nvPr>
        </p:nvSpPr>
        <p:spPr>
          <a:xfrm>
            <a:off x="490329" y="365126"/>
            <a:ext cx="11304105" cy="589032"/>
          </a:xfrm>
        </p:spPr>
        <p:txBody>
          <a:bodyPr>
            <a:noAutofit/>
          </a:bodyPr>
          <a:lstStyle/>
          <a:p>
            <a:r>
              <a:rPr lang="en-US" sz="2800" dirty="0"/>
              <a:t>Mem# will appear and that is what you want. While you have other options using the down arrow key in this menu, leave Mem # and select Next</a:t>
            </a:r>
          </a:p>
        </p:txBody>
      </p:sp>
      <p:pic>
        <p:nvPicPr>
          <p:cNvPr id="4" name="Content Placeholder 3">
            <a:extLst>
              <a:ext uri="{FF2B5EF4-FFF2-40B4-BE49-F238E27FC236}">
                <a16:creationId xmlns:a16="http://schemas.microsoft.com/office/drawing/2014/main" id="{E94CF96C-EE02-4EAF-B73E-3D18029344A0}"/>
              </a:ext>
            </a:extLst>
          </p:cNvPr>
          <p:cNvPicPr>
            <a:picLocks noGrp="1" noChangeAspect="1"/>
          </p:cNvPicPr>
          <p:nvPr>
            <p:ph idx="1"/>
          </p:nvPr>
        </p:nvPicPr>
        <p:blipFill>
          <a:blip r:embed="rId4"/>
          <a:stretch>
            <a:fillRect/>
          </a:stretch>
        </p:blipFill>
        <p:spPr>
          <a:xfrm>
            <a:off x="1746243" y="1285875"/>
            <a:ext cx="8699513" cy="4891088"/>
          </a:xfrm>
          <a:prstGeom prst="rect">
            <a:avLst/>
          </a:prstGeom>
        </p:spPr>
      </p:pic>
      <p:pic>
        <p:nvPicPr>
          <p:cNvPr id="5" name="Audio 4">
            <a:hlinkClick r:id="" action="ppaction://media"/>
            <a:extLst>
              <a:ext uri="{FF2B5EF4-FFF2-40B4-BE49-F238E27FC236}">
                <a16:creationId xmlns:a16="http://schemas.microsoft.com/office/drawing/2014/main" id="{23F1922B-FDEE-4AAD-852A-764D5B1747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1679193"/>
      </p:ext>
    </p:extLst>
  </p:cSld>
  <p:clrMapOvr>
    <a:masterClrMapping/>
  </p:clrMapOvr>
  <mc:AlternateContent xmlns:mc="http://schemas.openxmlformats.org/markup-compatibility/2006" xmlns:p14="http://schemas.microsoft.com/office/powerpoint/2010/main">
    <mc:Choice Requires="p14">
      <p:transition spd="slow" p14:dur="2000" advTm="19206"/>
    </mc:Choice>
    <mc:Fallback xmlns="">
      <p:transition spd="slow" advTm="1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D1C4-0656-4C67-98A0-EF49EC8F3E71}"/>
              </a:ext>
            </a:extLst>
          </p:cNvPr>
          <p:cNvSpPr>
            <a:spLocks noGrp="1"/>
          </p:cNvSpPr>
          <p:nvPr>
            <p:ph type="title"/>
          </p:nvPr>
        </p:nvSpPr>
        <p:spPr>
          <a:xfrm>
            <a:off x="838200" y="365125"/>
            <a:ext cx="10515600" cy="681797"/>
          </a:xfrm>
        </p:spPr>
        <p:txBody>
          <a:bodyPr>
            <a:normAutofit/>
          </a:bodyPr>
          <a:lstStyle/>
          <a:p>
            <a:endParaRPr lang="en-US" sz="3200" dirty="0"/>
          </a:p>
        </p:txBody>
      </p:sp>
      <p:pic>
        <p:nvPicPr>
          <p:cNvPr id="4" name="Content Placeholder 3">
            <a:extLst>
              <a:ext uri="{FF2B5EF4-FFF2-40B4-BE49-F238E27FC236}">
                <a16:creationId xmlns:a16="http://schemas.microsoft.com/office/drawing/2014/main" id="{F0DCA716-81CF-4F05-980D-E4EB1A6A7297}"/>
              </a:ext>
            </a:extLst>
          </p:cNvPr>
          <p:cNvPicPr>
            <a:picLocks noGrp="1" noChangeAspect="1"/>
          </p:cNvPicPr>
          <p:nvPr>
            <p:ph idx="1"/>
          </p:nvPr>
        </p:nvPicPr>
        <p:blipFill>
          <a:blip r:embed="rId4"/>
          <a:stretch>
            <a:fillRect/>
          </a:stretch>
        </p:blipFill>
        <p:spPr>
          <a:xfrm>
            <a:off x="1733538" y="1271588"/>
            <a:ext cx="8724924" cy="4905375"/>
          </a:xfrm>
          <a:prstGeom prst="rect">
            <a:avLst/>
          </a:prstGeom>
        </p:spPr>
      </p:pic>
      <p:pic>
        <p:nvPicPr>
          <p:cNvPr id="3" name="Audio 2">
            <a:hlinkClick r:id="" action="ppaction://media"/>
            <a:extLst>
              <a:ext uri="{FF2B5EF4-FFF2-40B4-BE49-F238E27FC236}">
                <a16:creationId xmlns:a16="http://schemas.microsoft.com/office/drawing/2014/main" id="{05889EE9-27A3-47AF-BA54-9726E8ED64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38928"/>
      </p:ext>
    </p:extLst>
  </p:cSld>
  <p:clrMapOvr>
    <a:masterClrMapping/>
  </p:clrMapOvr>
  <mc:AlternateContent xmlns:mc="http://schemas.openxmlformats.org/markup-compatibility/2006" xmlns:p14="http://schemas.microsoft.com/office/powerpoint/2010/main">
    <mc:Choice Requires="p14">
      <p:transition spd="slow" p14:dur="2000" advTm="14113"/>
    </mc:Choice>
    <mc:Fallback xmlns="">
      <p:transition spd="slow" advTm="1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4829C-C654-4310-9036-1B9B4142B155}"/>
              </a:ext>
            </a:extLst>
          </p:cNvPr>
          <p:cNvSpPr>
            <a:spLocks noGrp="1"/>
          </p:cNvSpPr>
          <p:nvPr>
            <p:ph type="title"/>
          </p:nvPr>
        </p:nvSpPr>
        <p:spPr>
          <a:xfrm>
            <a:off x="838200" y="365126"/>
            <a:ext cx="10515600" cy="602284"/>
          </a:xfrm>
        </p:spPr>
        <p:txBody>
          <a:bodyPr>
            <a:normAutofit fontScale="90000"/>
          </a:bodyPr>
          <a:lstStyle/>
          <a:p>
            <a:r>
              <a:rPr lang="en-US" sz="3200" dirty="0"/>
              <a:t>While you have the option to save the import steps, you don’t want to choose this for this simple import, just select Close</a:t>
            </a:r>
          </a:p>
        </p:txBody>
      </p:sp>
      <p:pic>
        <p:nvPicPr>
          <p:cNvPr id="4" name="Content Placeholder 3">
            <a:extLst>
              <a:ext uri="{FF2B5EF4-FFF2-40B4-BE49-F238E27FC236}">
                <a16:creationId xmlns:a16="http://schemas.microsoft.com/office/drawing/2014/main" id="{2BACE0A0-5071-4C09-B29C-4232B31BCA7C}"/>
              </a:ext>
            </a:extLst>
          </p:cNvPr>
          <p:cNvPicPr>
            <a:picLocks noGrp="1" noChangeAspect="1"/>
          </p:cNvPicPr>
          <p:nvPr>
            <p:ph idx="1"/>
          </p:nvPr>
        </p:nvPicPr>
        <p:blipFill>
          <a:blip r:embed="rId4"/>
          <a:stretch>
            <a:fillRect/>
          </a:stretch>
        </p:blipFill>
        <p:spPr>
          <a:xfrm>
            <a:off x="1722243" y="1258888"/>
            <a:ext cx="8747513" cy="4918075"/>
          </a:xfrm>
          <a:prstGeom prst="rect">
            <a:avLst/>
          </a:prstGeom>
        </p:spPr>
      </p:pic>
      <p:pic>
        <p:nvPicPr>
          <p:cNvPr id="3" name="Audio 2">
            <a:hlinkClick r:id="" action="ppaction://media"/>
            <a:extLst>
              <a:ext uri="{FF2B5EF4-FFF2-40B4-BE49-F238E27FC236}">
                <a16:creationId xmlns:a16="http://schemas.microsoft.com/office/drawing/2014/main" id="{8A08B8F9-953C-4AA8-8B37-3EE1B77623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719132"/>
      </p:ext>
    </p:extLst>
  </p:cSld>
  <p:clrMapOvr>
    <a:masterClrMapping/>
  </p:clrMapOvr>
  <mc:AlternateContent xmlns:mc="http://schemas.openxmlformats.org/markup-compatibility/2006" xmlns:p14="http://schemas.microsoft.com/office/powerpoint/2010/main">
    <mc:Choice Requires="p14">
      <p:transition spd="slow" p14:dur="2000" advTm="20931"/>
    </mc:Choice>
    <mc:Fallback xmlns="">
      <p:transition spd="slow" advTm="2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6CF7-188A-45B5-8EBB-9662A2144429}"/>
              </a:ext>
            </a:extLst>
          </p:cNvPr>
          <p:cNvSpPr>
            <a:spLocks noGrp="1"/>
          </p:cNvSpPr>
          <p:nvPr>
            <p:ph type="title"/>
          </p:nvPr>
        </p:nvSpPr>
        <p:spPr>
          <a:xfrm>
            <a:off x="609600" y="365126"/>
            <a:ext cx="10744200" cy="642040"/>
          </a:xfrm>
        </p:spPr>
        <p:txBody>
          <a:bodyPr>
            <a:normAutofit fontScale="90000"/>
          </a:bodyPr>
          <a:lstStyle/>
          <a:p>
            <a:r>
              <a:rPr lang="en-US" sz="3200" dirty="0"/>
              <a:t>Now you have a Table called Members in your Access Database! </a:t>
            </a:r>
            <a:br>
              <a:rPr lang="en-US" sz="3200" dirty="0"/>
            </a:br>
            <a:r>
              <a:rPr lang="en-US" sz="3200" dirty="0"/>
              <a:t>Now click on Members and you can see your Members data.</a:t>
            </a:r>
          </a:p>
        </p:txBody>
      </p:sp>
      <p:pic>
        <p:nvPicPr>
          <p:cNvPr id="4" name="Content Placeholder 3">
            <a:extLst>
              <a:ext uri="{FF2B5EF4-FFF2-40B4-BE49-F238E27FC236}">
                <a16:creationId xmlns:a16="http://schemas.microsoft.com/office/drawing/2014/main" id="{6C227755-E60D-4308-BBC2-83DEDBFCD08D}"/>
              </a:ext>
            </a:extLst>
          </p:cNvPr>
          <p:cNvPicPr>
            <a:picLocks noGrp="1" noChangeAspect="1"/>
          </p:cNvPicPr>
          <p:nvPr>
            <p:ph idx="1"/>
          </p:nvPr>
        </p:nvPicPr>
        <p:blipFill>
          <a:blip r:embed="rId4"/>
          <a:stretch>
            <a:fillRect/>
          </a:stretch>
        </p:blipFill>
        <p:spPr>
          <a:xfrm>
            <a:off x="1733538" y="1271588"/>
            <a:ext cx="8724924" cy="4905375"/>
          </a:xfrm>
          <a:prstGeom prst="rect">
            <a:avLst/>
          </a:prstGeom>
        </p:spPr>
      </p:pic>
      <p:pic>
        <p:nvPicPr>
          <p:cNvPr id="7" name="Audio 6">
            <a:hlinkClick r:id="" action="ppaction://media"/>
            <a:extLst>
              <a:ext uri="{FF2B5EF4-FFF2-40B4-BE49-F238E27FC236}">
                <a16:creationId xmlns:a16="http://schemas.microsoft.com/office/drawing/2014/main" id="{64D5FB3D-1EA3-457E-8E26-1B4BC6BF6E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078473"/>
      </p:ext>
    </p:extLst>
  </p:cSld>
  <p:clrMapOvr>
    <a:masterClrMapping/>
  </p:clrMapOvr>
  <mc:AlternateContent xmlns:mc="http://schemas.openxmlformats.org/markup-compatibility/2006" xmlns:p14="http://schemas.microsoft.com/office/powerpoint/2010/main">
    <mc:Choice Requires="p14">
      <p:transition spd="slow" p14:dur="2000" advTm="10620"/>
    </mc:Choice>
    <mc:Fallback xmlns="">
      <p:transition spd="slow" advTm="1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653A-B4E0-4F2F-9C22-942A4F0A53CC}"/>
              </a:ext>
            </a:extLst>
          </p:cNvPr>
          <p:cNvSpPr>
            <a:spLocks noGrp="1"/>
          </p:cNvSpPr>
          <p:nvPr>
            <p:ph type="title"/>
          </p:nvPr>
        </p:nvSpPr>
        <p:spPr>
          <a:xfrm>
            <a:off x="251791" y="185531"/>
            <a:ext cx="11688418" cy="495506"/>
          </a:xfrm>
        </p:spPr>
        <p:txBody>
          <a:bodyPr>
            <a:noAutofit/>
          </a:bodyPr>
          <a:lstStyle/>
          <a:p>
            <a:r>
              <a:rPr lang="en-US" sz="2800" dirty="0"/>
              <a:t>Now click on the X beside Members in the Members database to close this table</a:t>
            </a:r>
          </a:p>
        </p:txBody>
      </p:sp>
      <p:pic>
        <p:nvPicPr>
          <p:cNvPr id="4" name="Content Placeholder 3">
            <a:extLst>
              <a:ext uri="{FF2B5EF4-FFF2-40B4-BE49-F238E27FC236}">
                <a16:creationId xmlns:a16="http://schemas.microsoft.com/office/drawing/2014/main" id="{80AA9575-54D0-4A71-AFCB-12C96BDA8CCF}"/>
              </a:ext>
            </a:extLst>
          </p:cNvPr>
          <p:cNvPicPr>
            <a:picLocks noGrp="1" noChangeAspect="1"/>
          </p:cNvPicPr>
          <p:nvPr>
            <p:ph idx="1"/>
          </p:nvPr>
        </p:nvPicPr>
        <p:blipFill>
          <a:blip r:embed="rId4"/>
          <a:stretch>
            <a:fillRect/>
          </a:stretch>
        </p:blipFill>
        <p:spPr>
          <a:xfrm>
            <a:off x="1533062" y="1046163"/>
            <a:ext cx="9125876" cy="5130800"/>
          </a:xfrm>
          <a:prstGeom prst="rect">
            <a:avLst/>
          </a:prstGeom>
        </p:spPr>
      </p:pic>
      <p:pic>
        <p:nvPicPr>
          <p:cNvPr id="3" name="Audio 2">
            <a:hlinkClick r:id="" action="ppaction://media"/>
            <a:extLst>
              <a:ext uri="{FF2B5EF4-FFF2-40B4-BE49-F238E27FC236}">
                <a16:creationId xmlns:a16="http://schemas.microsoft.com/office/drawing/2014/main" id="{BB49F8EC-7753-42FC-8B78-01744E5804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4315580"/>
      </p:ext>
    </p:extLst>
  </p:cSld>
  <p:clrMapOvr>
    <a:masterClrMapping/>
  </p:clrMapOvr>
  <mc:AlternateContent xmlns:mc="http://schemas.openxmlformats.org/markup-compatibility/2006" xmlns:p14="http://schemas.microsoft.com/office/powerpoint/2010/main">
    <mc:Choice Requires="p14">
      <p:transition spd="slow" p14:dur="2000" advTm="18684"/>
    </mc:Choice>
    <mc:Fallback xmlns="">
      <p:transition spd="slow" advTm="18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9049-11F5-4F83-8E89-9BB77FAD6717}"/>
              </a:ext>
            </a:extLst>
          </p:cNvPr>
          <p:cNvSpPr>
            <a:spLocks noGrp="1"/>
          </p:cNvSpPr>
          <p:nvPr>
            <p:ph type="title"/>
          </p:nvPr>
        </p:nvSpPr>
        <p:spPr>
          <a:xfrm>
            <a:off x="357809" y="92765"/>
            <a:ext cx="11410121" cy="1046921"/>
          </a:xfrm>
        </p:spPr>
        <p:txBody>
          <a:bodyPr>
            <a:noAutofit/>
          </a:bodyPr>
          <a:lstStyle/>
          <a:p>
            <a:r>
              <a:rPr lang="en-US" sz="2800" dirty="0"/>
              <a:t>Step 10: Now save your Health Club Members database to make sure you don’t mess it up as you continue to work on it. Save it as the same name as your original.</a:t>
            </a:r>
          </a:p>
        </p:txBody>
      </p:sp>
      <p:pic>
        <p:nvPicPr>
          <p:cNvPr id="5" name="Content Placeholder 4">
            <a:extLst>
              <a:ext uri="{FF2B5EF4-FFF2-40B4-BE49-F238E27FC236}">
                <a16:creationId xmlns:a16="http://schemas.microsoft.com/office/drawing/2014/main" id="{042FDCC2-F63E-4882-89D9-CF83FAA8F46B}"/>
              </a:ext>
            </a:extLst>
          </p:cNvPr>
          <p:cNvPicPr>
            <a:picLocks noGrp="1" noChangeAspect="1"/>
          </p:cNvPicPr>
          <p:nvPr>
            <p:ph idx="1"/>
          </p:nvPr>
        </p:nvPicPr>
        <p:blipFill>
          <a:blip r:embed="rId4"/>
          <a:stretch>
            <a:fillRect/>
          </a:stretch>
        </p:blipFill>
        <p:spPr>
          <a:xfrm>
            <a:off x="1768832" y="1537252"/>
            <a:ext cx="8654335" cy="4639711"/>
          </a:xfrm>
          <a:prstGeom prst="rect">
            <a:avLst/>
          </a:prstGeom>
        </p:spPr>
      </p:pic>
      <p:pic>
        <p:nvPicPr>
          <p:cNvPr id="6" name="Audio 5">
            <a:hlinkClick r:id="" action="ppaction://media"/>
            <a:extLst>
              <a:ext uri="{FF2B5EF4-FFF2-40B4-BE49-F238E27FC236}">
                <a16:creationId xmlns:a16="http://schemas.microsoft.com/office/drawing/2014/main" id="{E6F3BF7D-6719-46EE-BC3F-46C2CA3066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2389641"/>
      </p:ext>
    </p:extLst>
  </p:cSld>
  <p:clrMapOvr>
    <a:masterClrMapping/>
  </p:clrMapOvr>
  <mc:AlternateContent xmlns:mc="http://schemas.openxmlformats.org/markup-compatibility/2006" xmlns:p14="http://schemas.microsoft.com/office/powerpoint/2010/main">
    <mc:Choice Requires="p14">
      <p:transition spd="slow" p14:dur="2000" advTm="24119"/>
    </mc:Choice>
    <mc:Fallback xmlns="">
      <p:transition spd="slow" advTm="2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E3D1-B12E-47A5-9BA9-7FAFD2A30342}"/>
              </a:ext>
            </a:extLst>
          </p:cNvPr>
          <p:cNvSpPr>
            <a:spLocks noGrp="1"/>
          </p:cNvSpPr>
          <p:nvPr>
            <p:ph type="title"/>
          </p:nvPr>
        </p:nvSpPr>
        <p:spPr/>
        <p:txBody>
          <a:bodyPr>
            <a:normAutofit/>
          </a:bodyPr>
          <a:lstStyle/>
          <a:p>
            <a:r>
              <a:rPr lang="en-US" sz="3200" dirty="0"/>
              <a:t>Import the second part of the Health Club Members database.</a:t>
            </a:r>
          </a:p>
        </p:txBody>
      </p:sp>
      <p:sp>
        <p:nvSpPr>
          <p:cNvPr id="3" name="Content Placeholder 2">
            <a:extLst>
              <a:ext uri="{FF2B5EF4-FFF2-40B4-BE49-F238E27FC236}">
                <a16:creationId xmlns:a16="http://schemas.microsoft.com/office/drawing/2014/main" id="{7182CAAD-48BD-43E5-AFEC-AF0E613DBE6D}"/>
              </a:ext>
            </a:extLst>
          </p:cNvPr>
          <p:cNvSpPr>
            <a:spLocks noGrp="1"/>
          </p:cNvSpPr>
          <p:nvPr>
            <p:ph idx="1"/>
          </p:nvPr>
        </p:nvSpPr>
        <p:spPr>
          <a:xfrm>
            <a:off x="838200" y="2239617"/>
            <a:ext cx="10515600" cy="3937346"/>
          </a:xfrm>
        </p:spPr>
        <p:txBody>
          <a:bodyPr/>
          <a:lstStyle/>
          <a:p>
            <a:pPr marL="0" indent="0">
              <a:buNone/>
            </a:pPr>
            <a:r>
              <a:rPr lang="en-US" dirty="0"/>
              <a:t>Now go through the same ten steps to make a table for the second part of the Health Club Members database file which is the Dues and Payments sheet by importing the Excel spreadsheet. Make sure you make the column (field) Mem# the primary key. The following slides show these steps for you. Make sure you make everything </a:t>
            </a:r>
            <a:r>
              <a:rPr lang="en-US" dirty="0">
                <a:solidFill>
                  <a:srgbClr val="FF0000"/>
                </a:solidFill>
              </a:rPr>
              <a:t>EXACTLY</a:t>
            </a:r>
            <a:r>
              <a:rPr lang="en-US" dirty="0"/>
              <a:t> as I have or your database will be messed up and will have to be recreated- which is no big deal, but best avoided!</a:t>
            </a:r>
          </a:p>
        </p:txBody>
      </p:sp>
      <p:pic>
        <p:nvPicPr>
          <p:cNvPr id="4" name="Audio 3">
            <a:hlinkClick r:id="" action="ppaction://media"/>
            <a:extLst>
              <a:ext uri="{FF2B5EF4-FFF2-40B4-BE49-F238E27FC236}">
                <a16:creationId xmlns:a16="http://schemas.microsoft.com/office/drawing/2014/main" id="{1EB29B66-5742-4DCD-9D11-0F1994B8AA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5806516"/>
      </p:ext>
    </p:extLst>
  </p:cSld>
  <p:clrMapOvr>
    <a:masterClrMapping/>
  </p:clrMapOvr>
  <mc:AlternateContent xmlns:mc="http://schemas.openxmlformats.org/markup-compatibility/2006" xmlns:p14="http://schemas.microsoft.com/office/powerpoint/2010/main">
    <mc:Choice Requires="p14">
      <p:transition spd="slow" p14:dur="2000" advTm="17361"/>
    </mc:Choice>
    <mc:Fallback xmlns="">
      <p:transition spd="slow" advTm="17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91FEB-FC62-41D5-B04C-CD7478C2E66E}"/>
              </a:ext>
            </a:extLst>
          </p:cNvPr>
          <p:cNvPicPr>
            <a:picLocks noChangeAspect="1"/>
          </p:cNvPicPr>
          <p:nvPr/>
        </p:nvPicPr>
        <p:blipFill>
          <a:blip r:embed="rId4"/>
          <a:stretch>
            <a:fillRect/>
          </a:stretch>
        </p:blipFill>
        <p:spPr>
          <a:xfrm>
            <a:off x="0" y="1673"/>
            <a:ext cx="12192000" cy="6854653"/>
          </a:xfrm>
          <a:prstGeom prst="rect">
            <a:avLst/>
          </a:prstGeom>
        </p:spPr>
      </p:pic>
      <p:pic>
        <p:nvPicPr>
          <p:cNvPr id="2" name="Audio 1">
            <a:hlinkClick r:id="" action="ppaction://media"/>
            <a:extLst>
              <a:ext uri="{FF2B5EF4-FFF2-40B4-BE49-F238E27FC236}">
                <a16:creationId xmlns:a16="http://schemas.microsoft.com/office/drawing/2014/main" id="{74A35958-7D79-4CE9-94AB-27B7F5F616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1686274"/>
      </p:ext>
    </p:extLst>
  </p:cSld>
  <p:clrMapOvr>
    <a:masterClrMapping/>
  </p:clrMapOvr>
  <mc:AlternateContent xmlns:mc="http://schemas.openxmlformats.org/markup-compatibility/2006" xmlns:p14="http://schemas.microsoft.com/office/powerpoint/2010/main">
    <mc:Choice Requires="p14">
      <p:transition spd="slow" p14:dur="2000" advTm="9680"/>
    </mc:Choice>
    <mc:Fallback xmlns="">
      <p:transition spd="slow" advTm="9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BF690-BCC3-4A40-BA29-BFD56E66C75F}"/>
              </a:ext>
            </a:extLst>
          </p:cNvPr>
          <p:cNvPicPr>
            <a:picLocks noChangeAspect="1"/>
          </p:cNvPicPr>
          <p:nvPr/>
        </p:nvPicPr>
        <p:blipFill>
          <a:blip r:embed="rId4"/>
          <a:stretch>
            <a:fillRect/>
          </a:stretch>
        </p:blipFill>
        <p:spPr>
          <a:xfrm>
            <a:off x="0" y="1673"/>
            <a:ext cx="12192000" cy="6854653"/>
          </a:xfrm>
          <a:prstGeom prst="rect">
            <a:avLst/>
          </a:prstGeom>
        </p:spPr>
      </p:pic>
      <p:pic>
        <p:nvPicPr>
          <p:cNvPr id="2" name="Audio 1">
            <a:hlinkClick r:id="" action="ppaction://media"/>
            <a:extLst>
              <a:ext uri="{FF2B5EF4-FFF2-40B4-BE49-F238E27FC236}">
                <a16:creationId xmlns:a16="http://schemas.microsoft.com/office/drawing/2014/main" id="{FB2966D7-AF95-496A-BF89-3BB7986DC3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44484649"/>
      </p:ext>
    </p:extLst>
  </p:cSld>
  <p:clrMapOvr>
    <a:masterClrMapping/>
  </p:clrMapOvr>
  <mc:AlternateContent xmlns:mc="http://schemas.openxmlformats.org/markup-compatibility/2006" xmlns:p14="http://schemas.microsoft.com/office/powerpoint/2010/main">
    <mc:Choice Requires="p14">
      <p:transition spd="slow" p14:dur="2000" advTm="27235"/>
    </mc:Choice>
    <mc:Fallback xmlns="">
      <p:transition spd="slow" advTm="27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BA574-BC94-430B-B31E-85EB5FF9D687}"/>
              </a:ext>
            </a:extLst>
          </p:cNvPr>
          <p:cNvPicPr>
            <a:picLocks noChangeAspect="1"/>
          </p:cNvPicPr>
          <p:nvPr/>
        </p:nvPicPr>
        <p:blipFill>
          <a:blip r:embed="rId4"/>
          <a:stretch>
            <a:fillRect/>
          </a:stretch>
        </p:blipFill>
        <p:spPr>
          <a:xfrm>
            <a:off x="0" y="1673"/>
            <a:ext cx="12192000" cy="6854653"/>
          </a:xfrm>
          <a:prstGeom prst="rect">
            <a:avLst/>
          </a:prstGeom>
        </p:spPr>
      </p:pic>
      <p:pic>
        <p:nvPicPr>
          <p:cNvPr id="2" name="Audio 1">
            <a:hlinkClick r:id="" action="ppaction://media"/>
            <a:extLst>
              <a:ext uri="{FF2B5EF4-FFF2-40B4-BE49-F238E27FC236}">
                <a16:creationId xmlns:a16="http://schemas.microsoft.com/office/drawing/2014/main" id="{5629D4AC-9C65-40C3-8ED2-8E6FBFCEA4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525463"/>
      </p:ext>
    </p:extLst>
  </p:cSld>
  <p:clrMapOvr>
    <a:masterClrMapping/>
  </p:clrMapOvr>
  <mc:AlternateContent xmlns:mc="http://schemas.openxmlformats.org/markup-compatibility/2006" xmlns:p14="http://schemas.microsoft.com/office/powerpoint/2010/main">
    <mc:Choice Requires="p14">
      <p:transition spd="slow" p14:dur="2000" advTm="8666"/>
    </mc:Choice>
    <mc:Fallback xmlns="">
      <p:transition spd="slow" advTm="8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706C-D1A7-49F4-8E56-4FA92D4CF27C}"/>
              </a:ext>
            </a:extLst>
          </p:cNvPr>
          <p:cNvSpPr>
            <a:spLocks noGrp="1"/>
          </p:cNvSpPr>
          <p:nvPr>
            <p:ph type="title"/>
          </p:nvPr>
        </p:nvSpPr>
        <p:spPr/>
        <p:txBody>
          <a:bodyPr>
            <a:normAutofit/>
          </a:bodyPr>
          <a:lstStyle/>
          <a:p>
            <a:pPr algn="ctr"/>
            <a:r>
              <a:rPr lang="en-US" sz="4000" dirty="0"/>
              <a:t>Download from Blackboard</a:t>
            </a:r>
          </a:p>
        </p:txBody>
      </p:sp>
      <p:sp>
        <p:nvSpPr>
          <p:cNvPr id="3" name="Content Placeholder 2">
            <a:extLst>
              <a:ext uri="{FF2B5EF4-FFF2-40B4-BE49-F238E27FC236}">
                <a16:creationId xmlns:a16="http://schemas.microsoft.com/office/drawing/2014/main" id="{A2F0DBBC-1592-43FD-800A-1771ACCCB086}"/>
              </a:ext>
            </a:extLst>
          </p:cNvPr>
          <p:cNvSpPr>
            <a:spLocks noGrp="1"/>
          </p:cNvSpPr>
          <p:nvPr>
            <p:ph idx="1"/>
          </p:nvPr>
        </p:nvSpPr>
        <p:spPr/>
        <p:txBody>
          <a:bodyPr/>
          <a:lstStyle/>
          <a:p>
            <a:pPr marL="0" indent="0">
              <a:buNone/>
            </a:pPr>
            <a:r>
              <a:rPr lang="en-US" dirty="0"/>
              <a:t>Health Club Names for Access Practice Part 1 and Part 2 Excel Files</a:t>
            </a:r>
          </a:p>
          <a:p>
            <a:pPr marL="0" indent="0">
              <a:buNone/>
            </a:pPr>
            <a:endParaRPr lang="en-US" dirty="0"/>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3B8AAE18-E64E-4EBB-8A6E-81F1E24CB5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5519925"/>
      </p:ext>
    </p:extLst>
  </p:cSld>
  <p:clrMapOvr>
    <a:masterClrMapping/>
  </p:clrMapOvr>
  <mc:AlternateContent xmlns:mc="http://schemas.openxmlformats.org/markup-compatibility/2006" xmlns:p14="http://schemas.microsoft.com/office/powerpoint/2010/main">
    <mc:Choice Requires="p14">
      <p:transition spd="slow" p14:dur="2000" advTm="13269"/>
    </mc:Choice>
    <mc:Fallback xmlns="">
      <p:transition spd="slow" advTm="1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2F4C78-999D-46A9-9762-5998B7CB1302}"/>
              </a:ext>
            </a:extLst>
          </p:cNvPr>
          <p:cNvPicPr>
            <a:picLocks noChangeAspect="1"/>
          </p:cNvPicPr>
          <p:nvPr/>
        </p:nvPicPr>
        <p:blipFill>
          <a:blip r:embed="rId4"/>
          <a:stretch>
            <a:fillRect/>
          </a:stretch>
        </p:blipFill>
        <p:spPr>
          <a:xfrm>
            <a:off x="0" y="1673"/>
            <a:ext cx="12192000" cy="6854653"/>
          </a:xfrm>
          <a:prstGeom prst="rect">
            <a:avLst/>
          </a:prstGeom>
        </p:spPr>
      </p:pic>
      <p:pic>
        <p:nvPicPr>
          <p:cNvPr id="2" name="Audio 1">
            <a:hlinkClick r:id="" action="ppaction://media"/>
            <a:extLst>
              <a:ext uri="{FF2B5EF4-FFF2-40B4-BE49-F238E27FC236}">
                <a16:creationId xmlns:a16="http://schemas.microsoft.com/office/drawing/2014/main" id="{AD71304B-5392-48E0-9864-F0055741E8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9847357"/>
      </p:ext>
    </p:extLst>
  </p:cSld>
  <p:clrMapOvr>
    <a:masterClrMapping/>
  </p:clrMapOvr>
  <mc:AlternateContent xmlns:mc="http://schemas.openxmlformats.org/markup-compatibility/2006" xmlns:p14="http://schemas.microsoft.com/office/powerpoint/2010/main">
    <mc:Choice Requires="p14">
      <p:transition spd="slow" p14:dur="2000" advTm="9267"/>
    </mc:Choice>
    <mc:Fallback xmlns="">
      <p:transition spd="slow" advTm="9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9A3867-AE95-409D-A572-F15470B544E6}"/>
              </a:ext>
            </a:extLst>
          </p:cNvPr>
          <p:cNvPicPr>
            <a:picLocks noChangeAspect="1"/>
          </p:cNvPicPr>
          <p:nvPr/>
        </p:nvPicPr>
        <p:blipFill>
          <a:blip r:embed="rId4"/>
          <a:stretch>
            <a:fillRect/>
          </a:stretch>
        </p:blipFill>
        <p:spPr>
          <a:xfrm>
            <a:off x="0" y="1673"/>
            <a:ext cx="12192000" cy="6854653"/>
          </a:xfrm>
          <a:prstGeom prst="rect">
            <a:avLst/>
          </a:prstGeom>
        </p:spPr>
      </p:pic>
      <p:pic>
        <p:nvPicPr>
          <p:cNvPr id="3" name="Audio 2">
            <a:hlinkClick r:id="" action="ppaction://media"/>
            <a:extLst>
              <a:ext uri="{FF2B5EF4-FFF2-40B4-BE49-F238E27FC236}">
                <a16:creationId xmlns:a16="http://schemas.microsoft.com/office/drawing/2014/main" id="{68DBAABC-182D-4EE0-877E-D024E264BA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129474"/>
      </p:ext>
    </p:extLst>
  </p:cSld>
  <p:clrMapOvr>
    <a:masterClrMapping/>
  </p:clrMapOvr>
  <mc:AlternateContent xmlns:mc="http://schemas.openxmlformats.org/markup-compatibility/2006" xmlns:p14="http://schemas.microsoft.com/office/powerpoint/2010/main">
    <mc:Choice Requires="p14">
      <p:transition spd="slow" p14:dur="2000" advTm="8476"/>
    </mc:Choice>
    <mc:Fallback xmlns="">
      <p:transition spd="slow" advTm="8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1A8F10-AFEF-483C-9155-9B1B0EA08C7C}"/>
              </a:ext>
            </a:extLst>
          </p:cNvPr>
          <p:cNvPicPr>
            <a:picLocks noChangeAspect="1"/>
          </p:cNvPicPr>
          <p:nvPr/>
        </p:nvPicPr>
        <p:blipFill>
          <a:blip r:embed="rId4"/>
          <a:stretch>
            <a:fillRect/>
          </a:stretch>
        </p:blipFill>
        <p:spPr>
          <a:xfrm>
            <a:off x="0" y="1673"/>
            <a:ext cx="12192000" cy="6854653"/>
          </a:xfrm>
          <a:prstGeom prst="rect">
            <a:avLst/>
          </a:prstGeom>
        </p:spPr>
      </p:pic>
      <p:pic>
        <p:nvPicPr>
          <p:cNvPr id="3" name="Audio 2">
            <a:hlinkClick r:id="" action="ppaction://media"/>
            <a:extLst>
              <a:ext uri="{FF2B5EF4-FFF2-40B4-BE49-F238E27FC236}">
                <a16:creationId xmlns:a16="http://schemas.microsoft.com/office/drawing/2014/main" id="{7F68A05C-5B67-46D1-9E60-CF2E355D78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193468"/>
      </p:ext>
    </p:extLst>
  </p:cSld>
  <p:clrMapOvr>
    <a:masterClrMapping/>
  </p:clrMapOvr>
  <mc:AlternateContent xmlns:mc="http://schemas.openxmlformats.org/markup-compatibility/2006" xmlns:p14="http://schemas.microsoft.com/office/powerpoint/2010/main">
    <mc:Choice Requires="p14">
      <p:transition spd="slow" p14:dur="2000" advTm="41536"/>
    </mc:Choice>
    <mc:Fallback xmlns="">
      <p:transition spd="slow" advTm="41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C6B261-04BF-44F7-BC16-69DDED2F13C1}"/>
              </a:ext>
            </a:extLst>
          </p:cNvPr>
          <p:cNvPicPr>
            <a:picLocks noChangeAspect="1"/>
          </p:cNvPicPr>
          <p:nvPr/>
        </p:nvPicPr>
        <p:blipFill>
          <a:blip r:embed="rId4"/>
          <a:stretch>
            <a:fillRect/>
          </a:stretch>
        </p:blipFill>
        <p:spPr>
          <a:xfrm>
            <a:off x="0" y="1673"/>
            <a:ext cx="12192000" cy="6854653"/>
          </a:xfrm>
          <a:prstGeom prst="rect">
            <a:avLst/>
          </a:prstGeom>
        </p:spPr>
      </p:pic>
      <p:pic>
        <p:nvPicPr>
          <p:cNvPr id="3" name="Audio 2">
            <a:hlinkClick r:id="" action="ppaction://media"/>
            <a:extLst>
              <a:ext uri="{FF2B5EF4-FFF2-40B4-BE49-F238E27FC236}">
                <a16:creationId xmlns:a16="http://schemas.microsoft.com/office/drawing/2014/main" id="{D623750A-62F5-4926-81A1-A386140051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3164709"/>
      </p:ext>
    </p:extLst>
  </p:cSld>
  <p:clrMapOvr>
    <a:masterClrMapping/>
  </p:clrMapOvr>
  <mc:AlternateContent xmlns:mc="http://schemas.openxmlformats.org/markup-compatibility/2006" xmlns:p14="http://schemas.microsoft.com/office/powerpoint/2010/main">
    <mc:Choice Requires="p14">
      <p:transition spd="slow" p14:dur="2000" advTm="19031"/>
    </mc:Choice>
    <mc:Fallback xmlns="">
      <p:transition spd="slow" advTm="1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231C-821A-4115-9B3E-F815A75CD4C1}"/>
              </a:ext>
            </a:extLst>
          </p:cNvPr>
          <p:cNvSpPr>
            <a:spLocks noGrp="1"/>
          </p:cNvSpPr>
          <p:nvPr>
            <p:ph type="title"/>
          </p:nvPr>
        </p:nvSpPr>
        <p:spPr>
          <a:xfrm>
            <a:off x="838200" y="365125"/>
            <a:ext cx="10515600" cy="681797"/>
          </a:xfrm>
        </p:spPr>
        <p:txBody>
          <a:bodyPr>
            <a:normAutofit/>
          </a:bodyPr>
          <a:lstStyle/>
          <a:p>
            <a:r>
              <a:rPr lang="en-US" sz="3200" dirty="0"/>
              <a:t>Make sure you change the Table name to “Dues and Payments”</a:t>
            </a:r>
          </a:p>
        </p:txBody>
      </p:sp>
      <p:pic>
        <p:nvPicPr>
          <p:cNvPr id="4" name="Content Placeholder 3">
            <a:extLst>
              <a:ext uri="{FF2B5EF4-FFF2-40B4-BE49-F238E27FC236}">
                <a16:creationId xmlns:a16="http://schemas.microsoft.com/office/drawing/2014/main" id="{EFE532A8-CA9A-4A20-BA32-46372D2BD01A}"/>
              </a:ext>
            </a:extLst>
          </p:cNvPr>
          <p:cNvPicPr>
            <a:picLocks noGrp="1" noChangeAspect="1"/>
          </p:cNvPicPr>
          <p:nvPr>
            <p:ph idx="1"/>
          </p:nvPr>
        </p:nvPicPr>
        <p:blipFill>
          <a:blip r:embed="rId4"/>
          <a:stretch>
            <a:fillRect/>
          </a:stretch>
        </p:blipFill>
        <p:spPr>
          <a:xfrm>
            <a:off x="1722243" y="1258888"/>
            <a:ext cx="8747513" cy="4918075"/>
          </a:xfrm>
          <a:prstGeom prst="rect">
            <a:avLst/>
          </a:prstGeom>
        </p:spPr>
      </p:pic>
      <p:pic>
        <p:nvPicPr>
          <p:cNvPr id="3" name="Audio 2">
            <a:hlinkClick r:id="" action="ppaction://media"/>
            <a:extLst>
              <a:ext uri="{FF2B5EF4-FFF2-40B4-BE49-F238E27FC236}">
                <a16:creationId xmlns:a16="http://schemas.microsoft.com/office/drawing/2014/main" id="{E668B321-AE56-4CE6-8457-B656CBDEB2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4447255"/>
      </p:ext>
    </p:extLst>
  </p:cSld>
  <p:clrMapOvr>
    <a:masterClrMapping/>
  </p:clrMapOvr>
  <mc:AlternateContent xmlns:mc="http://schemas.openxmlformats.org/markup-compatibility/2006" xmlns:p14="http://schemas.microsoft.com/office/powerpoint/2010/main">
    <mc:Choice Requires="p14">
      <p:transition spd="slow" p14:dur="2000" advTm="19004"/>
    </mc:Choice>
    <mc:Fallback xmlns="">
      <p:transition spd="slow" advTm="19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DE503-AE8B-46AF-B932-D1B982E3AF69}"/>
              </a:ext>
            </a:extLst>
          </p:cNvPr>
          <p:cNvPicPr>
            <a:picLocks noChangeAspect="1"/>
          </p:cNvPicPr>
          <p:nvPr/>
        </p:nvPicPr>
        <p:blipFill>
          <a:blip r:embed="rId4"/>
          <a:stretch>
            <a:fillRect/>
          </a:stretch>
        </p:blipFill>
        <p:spPr>
          <a:xfrm>
            <a:off x="0" y="1673"/>
            <a:ext cx="12192000" cy="6854653"/>
          </a:xfrm>
          <a:prstGeom prst="rect">
            <a:avLst/>
          </a:prstGeom>
        </p:spPr>
      </p:pic>
      <p:pic>
        <p:nvPicPr>
          <p:cNvPr id="4" name="Audio 3">
            <a:hlinkClick r:id="" action="ppaction://media"/>
            <a:extLst>
              <a:ext uri="{FF2B5EF4-FFF2-40B4-BE49-F238E27FC236}">
                <a16:creationId xmlns:a16="http://schemas.microsoft.com/office/drawing/2014/main" id="{84B25BDC-D575-4467-85ED-F255566D33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68659007"/>
      </p:ext>
    </p:extLst>
  </p:cSld>
  <p:clrMapOvr>
    <a:masterClrMapping/>
  </p:clrMapOvr>
  <mc:AlternateContent xmlns:mc="http://schemas.openxmlformats.org/markup-compatibility/2006" xmlns:p14="http://schemas.microsoft.com/office/powerpoint/2010/main">
    <mc:Choice Requires="p14">
      <p:transition spd="slow" p14:dur="2000" advTm="8728"/>
    </mc:Choice>
    <mc:Fallback xmlns="">
      <p:transition spd="slow" advTm="8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C7E7-9CFB-4AC3-B0D3-1DC0E10F1979}"/>
              </a:ext>
            </a:extLst>
          </p:cNvPr>
          <p:cNvSpPr>
            <a:spLocks noGrp="1"/>
          </p:cNvSpPr>
          <p:nvPr>
            <p:ph type="title"/>
          </p:nvPr>
        </p:nvSpPr>
        <p:spPr>
          <a:xfrm>
            <a:off x="838200" y="159025"/>
            <a:ext cx="10515600" cy="522011"/>
          </a:xfrm>
        </p:spPr>
        <p:txBody>
          <a:bodyPr>
            <a:normAutofit fontScale="90000"/>
          </a:bodyPr>
          <a:lstStyle/>
          <a:p>
            <a:r>
              <a:rPr lang="en-US" sz="3200" dirty="0"/>
              <a:t>Your screen should now look like this:</a:t>
            </a:r>
          </a:p>
        </p:txBody>
      </p:sp>
      <p:pic>
        <p:nvPicPr>
          <p:cNvPr id="4" name="Content Placeholder 3">
            <a:extLst>
              <a:ext uri="{FF2B5EF4-FFF2-40B4-BE49-F238E27FC236}">
                <a16:creationId xmlns:a16="http://schemas.microsoft.com/office/drawing/2014/main" id="{27784251-ADD2-430B-851D-C272EC6927E1}"/>
              </a:ext>
            </a:extLst>
          </p:cNvPr>
          <p:cNvPicPr>
            <a:picLocks noGrp="1" noChangeAspect="1"/>
          </p:cNvPicPr>
          <p:nvPr>
            <p:ph idx="1"/>
          </p:nvPr>
        </p:nvPicPr>
        <p:blipFill>
          <a:blip r:embed="rId4"/>
          <a:stretch>
            <a:fillRect/>
          </a:stretch>
        </p:blipFill>
        <p:spPr>
          <a:xfrm>
            <a:off x="1427177" y="927100"/>
            <a:ext cx="9337646" cy="5249863"/>
          </a:xfrm>
          <a:prstGeom prst="rect">
            <a:avLst/>
          </a:prstGeom>
        </p:spPr>
      </p:pic>
      <p:pic>
        <p:nvPicPr>
          <p:cNvPr id="3" name="Audio 2">
            <a:hlinkClick r:id="" action="ppaction://media"/>
            <a:extLst>
              <a:ext uri="{FF2B5EF4-FFF2-40B4-BE49-F238E27FC236}">
                <a16:creationId xmlns:a16="http://schemas.microsoft.com/office/drawing/2014/main" id="{9BCD4CE5-ADB4-43BD-9A89-1D3B04D55A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1003687"/>
      </p:ext>
    </p:extLst>
  </p:cSld>
  <p:clrMapOvr>
    <a:masterClrMapping/>
  </p:clrMapOvr>
  <mc:AlternateContent xmlns:mc="http://schemas.openxmlformats.org/markup-compatibility/2006" xmlns:p14="http://schemas.microsoft.com/office/powerpoint/2010/main">
    <mc:Choice Requires="p14">
      <p:transition spd="slow" p14:dur="2000" advTm="11400"/>
    </mc:Choice>
    <mc:Fallback xmlns="">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47B5-E751-4DF6-9B71-D5351211809C}"/>
              </a:ext>
            </a:extLst>
          </p:cNvPr>
          <p:cNvSpPr>
            <a:spLocks noGrp="1"/>
          </p:cNvSpPr>
          <p:nvPr>
            <p:ph type="title"/>
          </p:nvPr>
        </p:nvSpPr>
        <p:spPr>
          <a:xfrm>
            <a:off x="838200" y="365125"/>
            <a:ext cx="10515600" cy="562527"/>
          </a:xfrm>
        </p:spPr>
        <p:txBody>
          <a:bodyPr>
            <a:normAutofit fontScale="90000"/>
          </a:bodyPr>
          <a:lstStyle/>
          <a:p>
            <a:r>
              <a:rPr lang="en-US" sz="3600" dirty="0"/>
              <a:t>Double click on Dues and Payments to see your new table:</a:t>
            </a:r>
          </a:p>
        </p:txBody>
      </p:sp>
      <p:pic>
        <p:nvPicPr>
          <p:cNvPr id="4" name="Content Placeholder 3">
            <a:extLst>
              <a:ext uri="{FF2B5EF4-FFF2-40B4-BE49-F238E27FC236}">
                <a16:creationId xmlns:a16="http://schemas.microsoft.com/office/drawing/2014/main" id="{3DF4A891-28AE-4689-90C0-EED288005C1A}"/>
              </a:ext>
            </a:extLst>
          </p:cNvPr>
          <p:cNvPicPr>
            <a:picLocks noGrp="1" noChangeAspect="1"/>
          </p:cNvPicPr>
          <p:nvPr>
            <p:ph idx="1"/>
          </p:nvPr>
        </p:nvPicPr>
        <p:blipFill>
          <a:blip r:embed="rId4"/>
          <a:stretch>
            <a:fillRect/>
          </a:stretch>
        </p:blipFill>
        <p:spPr>
          <a:xfrm>
            <a:off x="1569769" y="1087438"/>
            <a:ext cx="9052462" cy="5089525"/>
          </a:xfrm>
          <a:prstGeom prst="rect">
            <a:avLst/>
          </a:prstGeom>
        </p:spPr>
      </p:pic>
      <p:pic>
        <p:nvPicPr>
          <p:cNvPr id="3" name="Audio 2">
            <a:hlinkClick r:id="" action="ppaction://media"/>
            <a:extLst>
              <a:ext uri="{FF2B5EF4-FFF2-40B4-BE49-F238E27FC236}">
                <a16:creationId xmlns:a16="http://schemas.microsoft.com/office/drawing/2014/main" id="{75DD38B0-910E-466A-955F-7B7F91B94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633885"/>
      </p:ext>
    </p:extLst>
  </p:cSld>
  <p:clrMapOvr>
    <a:masterClrMapping/>
  </p:clrMapOvr>
  <mc:AlternateContent xmlns:mc="http://schemas.openxmlformats.org/markup-compatibility/2006" xmlns:p14="http://schemas.microsoft.com/office/powerpoint/2010/main">
    <mc:Choice Requires="p14">
      <p:transition spd="slow" p14:dur="2000" advTm="9871"/>
    </mc:Choice>
    <mc:Fallback xmlns="">
      <p:transition spd="slow" advTm="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A5DB-2226-4A46-B2CB-06E1DC0F1580}"/>
              </a:ext>
            </a:extLst>
          </p:cNvPr>
          <p:cNvSpPr>
            <a:spLocks noGrp="1"/>
          </p:cNvSpPr>
          <p:nvPr>
            <p:ph type="title"/>
          </p:nvPr>
        </p:nvSpPr>
        <p:spPr>
          <a:xfrm>
            <a:off x="556591" y="365125"/>
            <a:ext cx="11343861" cy="549275"/>
          </a:xfrm>
        </p:spPr>
        <p:txBody>
          <a:bodyPr>
            <a:normAutofit/>
          </a:bodyPr>
          <a:lstStyle/>
          <a:p>
            <a:r>
              <a:rPr lang="en-US" sz="3200" dirty="0"/>
              <a:t>Now save your completed database before something happens to it.</a:t>
            </a:r>
          </a:p>
        </p:txBody>
      </p:sp>
      <p:pic>
        <p:nvPicPr>
          <p:cNvPr id="4" name="Content Placeholder 3">
            <a:extLst>
              <a:ext uri="{FF2B5EF4-FFF2-40B4-BE49-F238E27FC236}">
                <a16:creationId xmlns:a16="http://schemas.microsoft.com/office/drawing/2014/main" id="{DDD42370-2FFD-4DFB-A335-5DE8A669478C}"/>
              </a:ext>
            </a:extLst>
          </p:cNvPr>
          <p:cNvPicPr>
            <a:picLocks noGrp="1" noChangeAspect="1"/>
          </p:cNvPicPr>
          <p:nvPr>
            <p:ph idx="1"/>
          </p:nvPr>
        </p:nvPicPr>
        <p:blipFill>
          <a:blip r:embed="rId4"/>
          <a:stretch>
            <a:fillRect/>
          </a:stretch>
        </p:blipFill>
        <p:spPr>
          <a:xfrm>
            <a:off x="1605063" y="1127125"/>
            <a:ext cx="8981873" cy="5049838"/>
          </a:xfrm>
          <a:prstGeom prst="rect">
            <a:avLst/>
          </a:prstGeom>
        </p:spPr>
      </p:pic>
      <p:pic>
        <p:nvPicPr>
          <p:cNvPr id="3" name="Audio 2">
            <a:hlinkClick r:id="" action="ppaction://media"/>
            <a:extLst>
              <a:ext uri="{FF2B5EF4-FFF2-40B4-BE49-F238E27FC236}">
                <a16:creationId xmlns:a16="http://schemas.microsoft.com/office/drawing/2014/main" id="{5A81C50D-A402-4E2C-8FDB-9EB1E083F6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3474235"/>
      </p:ext>
    </p:extLst>
  </p:cSld>
  <p:clrMapOvr>
    <a:masterClrMapping/>
  </p:clrMapOvr>
  <mc:AlternateContent xmlns:mc="http://schemas.openxmlformats.org/markup-compatibility/2006" xmlns:p14="http://schemas.microsoft.com/office/powerpoint/2010/main">
    <mc:Choice Requires="p14">
      <p:transition spd="slow" p14:dur="2000" advTm="24840"/>
    </mc:Choice>
    <mc:Fallback xmlns="">
      <p:transition spd="slow" advTm="2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91" y="357068"/>
            <a:ext cx="10716821" cy="669874"/>
          </a:xfrm>
        </p:spPr>
        <p:txBody>
          <a:bodyPr>
            <a:normAutofit fontScale="90000"/>
          </a:bodyPr>
          <a:lstStyle/>
          <a:p>
            <a:pPr algn="ctr"/>
            <a:r>
              <a:rPr lang="en-US" dirty="0"/>
              <a:t>Table Views</a:t>
            </a:r>
          </a:p>
        </p:txBody>
      </p:sp>
      <p:sp>
        <p:nvSpPr>
          <p:cNvPr id="3" name="Content Placeholder 2"/>
          <p:cNvSpPr>
            <a:spLocks noGrp="1"/>
          </p:cNvSpPr>
          <p:nvPr>
            <p:ph idx="1"/>
          </p:nvPr>
        </p:nvSpPr>
        <p:spPr>
          <a:xfrm>
            <a:off x="689317" y="1702190"/>
            <a:ext cx="10716820" cy="4798741"/>
          </a:xfrm>
        </p:spPr>
        <p:txBody>
          <a:bodyPr>
            <a:normAutofit/>
          </a:bodyPr>
          <a:lstStyle/>
          <a:p>
            <a:pPr marL="0" indent="0">
              <a:lnSpc>
                <a:spcPct val="100000"/>
              </a:lnSpc>
              <a:buNone/>
            </a:pPr>
            <a:r>
              <a:rPr lang="en-US" sz="2800" dirty="0"/>
              <a:t>Databases provide “logical views” of data</a:t>
            </a:r>
          </a:p>
          <a:p>
            <a:pPr marL="0" indent="0">
              <a:lnSpc>
                <a:spcPct val="100000"/>
              </a:lnSpc>
              <a:buNone/>
            </a:pPr>
            <a:endParaRPr lang="en-US" sz="2800" dirty="0"/>
          </a:p>
          <a:p>
            <a:pPr marL="0" indent="0">
              <a:lnSpc>
                <a:spcPct val="100000"/>
              </a:lnSpc>
              <a:buNone/>
            </a:pPr>
            <a:r>
              <a:rPr lang="en-US" sz="2800" dirty="0"/>
              <a:t>Two major views for Access are datasheet and design</a:t>
            </a:r>
          </a:p>
          <a:p>
            <a:pPr marL="457200" lvl="1" indent="0">
              <a:buNone/>
            </a:pPr>
            <a:endParaRPr lang="en-US" sz="2800" dirty="0"/>
          </a:p>
          <a:p>
            <a:pPr marL="457200" lvl="1" indent="0">
              <a:buNone/>
            </a:pPr>
            <a:r>
              <a:rPr lang="en-US" sz="2800" dirty="0"/>
              <a:t>Datasheet is for viewing, adding and changing data</a:t>
            </a:r>
          </a:p>
          <a:p>
            <a:pPr marL="457200" lvl="1" indent="0">
              <a:buNone/>
            </a:pPr>
            <a:endParaRPr lang="en-US" sz="2800" dirty="0"/>
          </a:p>
          <a:p>
            <a:pPr marL="457200" lvl="1" indent="0">
              <a:buNone/>
            </a:pPr>
            <a:r>
              <a:rPr lang="en-US" sz="2800" dirty="0"/>
              <a:t>Design view is for creating or changing the structure of the database</a:t>
            </a:r>
          </a:p>
          <a:p>
            <a:endParaRPr lang="en-US" dirty="0"/>
          </a:p>
        </p:txBody>
      </p:sp>
      <p:sp>
        <p:nvSpPr>
          <p:cNvPr id="4" name="Slide Number Placeholder 3"/>
          <p:cNvSpPr>
            <a:spLocks noGrp="1"/>
          </p:cNvSpPr>
          <p:nvPr>
            <p:ph type="sldNum" sz="quarter" idx="11"/>
          </p:nvPr>
        </p:nvSpPr>
        <p:spPr/>
        <p:txBody>
          <a:bodyPr/>
          <a:lstStyle/>
          <a:p>
            <a:pPr>
              <a:defRPr/>
            </a:pPr>
            <a:fld id="{BC020082-E8BF-48E4-8CDA-745C76391993}" type="slidenum">
              <a:rPr lang="en-US" altLang="en-US" smtClean="0"/>
              <a:pPr>
                <a:defRPr/>
              </a:pPr>
              <a:t>39</a:t>
            </a:fld>
            <a:endParaRPr lang="en-US" altLang="en-US" dirty="0"/>
          </a:p>
        </p:txBody>
      </p:sp>
      <p:pic>
        <p:nvPicPr>
          <p:cNvPr id="6" name="Audio 5">
            <a:hlinkClick r:id="" action="ppaction://media"/>
            <a:extLst>
              <a:ext uri="{FF2B5EF4-FFF2-40B4-BE49-F238E27FC236}">
                <a16:creationId xmlns:a16="http://schemas.microsoft.com/office/drawing/2014/main" id="{27EBD69C-6FD0-4C5A-A28E-DB1411E3BB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1092383"/>
      </p:ext>
    </p:extLst>
  </p:cSld>
  <p:clrMapOvr>
    <a:masterClrMapping/>
  </p:clrMapOvr>
  <mc:AlternateContent xmlns:mc="http://schemas.openxmlformats.org/markup-compatibility/2006" xmlns:p14="http://schemas.microsoft.com/office/powerpoint/2010/main">
    <mc:Choice Requires="p14">
      <p:transition spd="slow" p14:dur="2000" advTm="15586"/>
    </mc:Choice>
    <mc:Fallback xmlns="">
      <p:transition spd="slow" advTm="15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EC06-C965-4701-AEEA-1FA481C7F719}"/>
              </a:ext>
            </a:extLst>
          </p:cNvPr>
          <p:cNvSpPr>
            <a:spLocks noGrp="1"/>
          </p:cNvSpPr>
          <p:nvPr>
            <p:ph type="title"/>
          </p:nvPr>
        </p:nvSpPr>
        <p:spPr/>
        <p:txBody>
          <a:bodyPr>
            <a:normAutofit/>
          </a:bodyPr>
          <a:lstStyle/>
          <a:p>
            <a:pPr algn="ctr"/>
            <a:r>
              <a:rPr lang="en-US" sz="4000" dirty="0"/>
              <a:t>Importing Excel Data Into Access</a:t>
            </a:r>
          </a:p>
        </p:txBody>
      </p:sp>
      <p:sp>
        <p:nvSpPr>
          <p:cNvPr id="3" name="Content Placeholder 2">
            <a:extLst>
              <a:ext uri="{FF2B5EF4-FFF2-40B4-BE49-F238E27FC236}">
                <a16:creationId xmlns:a16="http://schemas.microsoft.com/office/drawing/2014/main" id="{1ABB91DE-2169-42A1-83F9-98A6CE27E52A}"/>
              </a:ext>
            </a:extLst>
          </p:cNvPr>
          <p:cNvSpPr>
            <a:spLocks noGrp="1"/>
          </p:cNvSpPr>
          <p:nvPr>
            <p:ph idx="1"/>
          </p:nvPr>
        </p:nvSpPr>
        <p:spPr/>
        <p:txBody>
          <a:bodyPr/>
          <a:lstStyle/>
          <a:p>
            <a:pPr marL="0" lvl="0" indent="0">
              <a:buNone/>
            </a:pPr>
            <a:r>
              <a:rPr lang="en-US" dirty="0"/>
              <a:t>Open a blank Access database</a:t>
            </a:r>
          </a:p>
          <a:p>
            <a:pPr marL="457200" lvl="1" indent="0">
              <a:buNone/>
            </a:pPr>
            <a:r>
              <a:rPr lang="en-US" sz="2800" dirty="0"/>
              <a:t>Choose External Data</a:t>
            </a:r>
          </a:p>
          <a:p>
            <a:pPr marL="0" lvl="1" indent="0">
              <a:buNone/>
            </a:pPr>
            <a:r>
              <a:rPr lang="en-US" sz="2800" dirty="0"/>
              <a:t>	Use Heath Club Names for Access Practice Excel Files </a:t>
            </a:r>
          </a:p>
          <a:p>
            <a:pPr marL="0" indent="0">
              <a:buNone/>
            </a:pPr>
            <a:r>
              <a:rPr lang="en-US" dirty="0"/>
              <a:t>	Click External Data tab</a:t>
            </a:r>
          </a:p>
          <a:p>
            <a:pPr marL="0" lvl="0" indent="0">
              <a:buNone/>
            </a:pPr>
            <a:r>
              <a:rPr lang="en-US" dirty="0"/>
              <a:t>	Choose Excel</a:t>
            </a:r>
          </a:p>
          <a:p>
            <a:pPr marL="0" lvl="0" indent="0">
              <a:buNone/>
            </a:pPr>
            <a:r>
              <a:rPr lang="en-US" dirty="0"/>
              <a:t>	Browse to Health Club Names for Access Practice 	Excel Files</a:t>
            </a:r>
          </a:p>
          <a:p>
            <a:pPr marL="0" lvl="0" indent="0">
              <a:buNone/>
            </a:pPr>
            <a:r>
              <a:rPr lang="en-US" dirty="0"/>
              <a:t>	Import into current Access database</a:t>
            </a:r>
          </a:p>
          <a:p>
            <a:pPr marL="0" indent="0">
              <a:buNone/>
            </a:pPr>
            <a:endParaRPr lang="en-US" dirty="0"/>
          </a:p>
        </p:txBody>
      </p:sp>
      <p:pic>
        <p:nvPicPr>
          <p:cNvPr id="6" name="Audio 5">
            <a:hlinkClick r:id="" action="ppaction://media"/>
            <a:extLst>
              <a:ext uri="{FF2B5EF4-FFF2-40B4-BE49-F238E27FC236}">
                <a16:creationId xmlns:a16="http://schemas.microsoft.com/office/drawing/2014/main" id="{EF23CD06-AA18-4FCA-BA9F-098A35040D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1162502"/>
      </p:ext>
    </p:extLst>
  </p:cSld>
  <p:clrMapOvr>
    <a:masterClrMapping/>
  </p:clrMapOvr>
  <mc:AlternateContent xmlns:mc="http://schemas.openxmlformats.org/markup-compatibility/2006" xmlns:p14="http://schemas.microsoft.com/office/powerpoint/2010/main">
    <mc:Choice Requires="p14">
      <p:transition spd="slow" p14:dur="2000" advTm="33366"/>
    </mc:Choice>
    <mc:Fallback xmlns="">
      <p:transition spd="slow" advTm="3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7CFB-9452-44F8-BC2B-B40EF695DDFE}"/>
              </a:ext>
            </a:extLst>
          </p:cNvPr>
          <p:cNvSpPr>
            <a:spLocks noGrp="1"/>
          </p:cNvSpPr>
          <p:nvPr>
            <p:ph type="title"/>
          </p:nvPr>
        </p:nvSpPr>
        <p:spPr>
          <a:xfrm>
            <a:off x="838200" y="365125"/>
            <a:ext cx="10515600" cy="549275"/>
          </a:xfrm>
        </p:spPr>
        <p:txBody>
          <a:bodyPr>
            <a:normAutofit fontScale="90000"/>
          </a:bodyPr>
          <a:lstStyle/>
          <a:p>
            <a:pPr algn="ctr"/>
            <a:r>
              <a:rPr lang="en-US" sz="4000" dirty="0"/>
              <a:t>Switching from Data View to Design View</a:t>
            </a:r>
          </a:p>
        </p:txBody>
      </p:sp>
      <p:pic>
        <p:nvPicPr>
          <p:cNvPr id="4" name="Content Placeholder 3">
            <a:extLst>
              <a:ext uri="{FF2B5EF4-FFF2-40B4-BE49-F238E27FC236}">
                <a16:creationId xmlns:a16="http://schemas.microsoft.com/office/drawing/2014/main" id="{C146C5D7-E7D3-478A-8D8D-501A8C055BE4}"/>
              </a:ext>
            </a:extLst>
          </p:cNvPr>
          <p:cNvPicPr>
            <a:picLocks noGrp="1" noChangeAspect="1"/>
          </p:cNvPicPr>
          <p:nvPr>
            <p:ph idx="1"/>
          </p:nvPr>
        </p:nvPicPr>
        <p:blipFill>
          <a:blip r:embed="rId4"/>
          <a:stretch>
            <a:fillRect/>
          </a:stretch>
        </p:blipFill>
        <p:spPr>
          <a:xfrm>
            <a:off x="1592358" y="1112838"/>
            <a:ext cx="9007284" cy="5064125"/>
          </a:xfrm>
          <a:prstGeom prst="rect">
            <a:avLst/>
          </a:prstGeom>
        </p:spPr>
      </p:pic>
      <p:pic>
        <p:nvPicPr>
          <p:cNvPr id="3" name="Audio 2">
            <a:hlinkClick r:id="" action="ppaction://media"/>
            <a:extLst>
              <a:ext uri="{FF2B5EF4-FFF2-40B4-BE49-F238E27FC236}">
                <a16:creationId xmlns:a16="http://schemas.microsoft.com/office/drawing/2014/main" id="{3F6A8302-8D6F-4D71-AEFC-C8E7607FD2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7466455"/>
      </p:ext>
    </p:extLst>
  </p:cSld>
  <p:clrMapOvr>
    <a:masterClrMapping/>
  </p:clrMapOvr>
  <mc:AlternateContent xmlns:mc="http://schemas.openxmlformats.org/markup-compatibility/2006" xmlns:p14="http://schemas.microsoft.com/office/powerpoint/2010/main">
    <mc:Choice Requires="p14">
      <p:transition spd="slow" p14:dur="2000" advTm="15552"/>
    </mc:Choice>
    <mc:Fallback xmlns="">
      <p:transition spd="slow" advTm="1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265" y="0"/>
            <a:ext cx="10618348" cy="773723"/>
          </a:xfrm>
        </p:spPr>
        <p:txBody>
          <a:bodyPr>
            <a:normAutofit fontScale="90000"/>
          </a:bodyPr>
          <a:lstStyle/>
          <a:p>
            <a:r>
              <a:rPr lang="en-US" dirty="0"/>
              <a:t>The table below is a datasheet view:</a:t>
            </a:r>
            <a:br>
              <a:rPr lang="en-US" dirty="0"/>
            </a:br>
            <a:endParaRPr lang="en-US" dirty="0"/>
          </a:p>
        </p:txBody>
      </p:sp>
      <p:sp>
        <p:nvSpPr>
          <p:cNvPr id="3" name="Content Placeholder 2"/>
          <p:cNvSpPr>
            <a:spLocks noGrp="1"/>
          </p:cNvSpPr>
          <p:nvPr>
            <p:ph idx="1"/>
          </p:nvPr>
        </p:nvSpPr>
        <p:spPr>
          <a:xfrm>
            <a:off x="1913710" y="1424871"/>
            <a:ext cx="8291453" cy="4354482"/>
          </a:xfrm>
        </p:spPr>
        <p:txBody>
          <a:bodyPr/>
          <a:lstStyle/>
          <a:p>
            <a:pPr marL="0" indent="0">
              <a:lnSpc>
                <a:spcPct val="100000"/>
              </a:lnSpc>
              <a:buNone/>
            </a:pPr>
            <a:endParaRPr lang="en-US" sz="2000" dirty="0"/>
          </a:p>
          <a:p>
            <a:endParaRPr lang="en-US" dirty="0"/>
          </a:p>
        </p:txBody>
      </p:sp>
      <p:sp>
        <p:nvSpPr>
          <p:cNvPr id="4" name="Slide Number Placeholder 3"/>
          <p:cNvSpPr>
            <a:spLocks noGrp="1"/>
          </p:cNvSpPr>
          <p:nvPr>
            <p:ph type="sldNum" sz="quarter" idx="11"/>
          </p:nvPr>
        </p:nvSpPr>
        <p:spPr/>
        <p:txBody>
          <a:bodyPr/>
          <a:lstStyle/>
          <a:p>
            <a:pPr>
              <a:defRPr/>
            </a:pPr>
            <a:fld id="{BC020082-E8BF-48E4-8CDA-745C76391993}" type="slidenum">
              <a:rPr lang="en-US" altLang="en-US" smtClean="0"/>
              <a:pPr>
                <a:defRPr/>
              </a:pPr>
              <a:t>41</a:t>
            </a:fld>
            <a:endParaRPr lang="en-US" altLang="en-US" dirty="0"/>
          </a:p>
        </p:txBody>
      </p:sp>
      <p:pic>
        <p:nvPicPr>
          <p:cNvPr id="6" name="Picture 5">
            <a:extLst>
              <a:ext uri="{FF2B5EF4-FFF2-40B4-BE49-F238E27FC236}">
                <a16:creationId xmlns:a16="http://schemas.microsoft.com/office/drawing/2014/main" id="{AEFED698-D20E-4400-B14D-CE84934B5C52}"/>
              </a:ext>
            </a:extLst>
          </p:cNvPr>
          <p:cNvPicPr>
            <a:picLocks noChangeAspect="1"/>
          </p:cNvPicPr>
          <p:nvPr/>
        </p:nvPicPr>
        <p:blipFill>
          <a:blip r:embed="rId5"/>
          <a:stretch>
            <a:fillRect/>
          </a:stretch>
        </p:blipFill>
        <p:spPr>
          <a:xfrm>
            <a:off x="0" y="773723"/>
            <a:ext cx="12192000" cy="6082603"/>
          </a:xfrm>
          <a:prstGeom prst="rect">
            <a:avLst/>
          </a:prstGeom>
        </p:spPr>
      </p:pic>
      <p:pic>
        <p:nvPicPr>
          <p:cNvPr id="5" name="Audio 4">
            <a:hlinkClick r:id="" action="ppaction://media"/>
            <a:extLst>
              <a:ext uri="{FF2B5EF4-FFF2-40B4-BE49-F238E27FC236}">
                <a16:creationId xmlns:a16="http://schemas.microsoft.com/office/drawing/2014/main" id="{4B8A03A6-F488-4638-B1CD-6ED5317D28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7130986"/>
      </p:ext>
    </p:extLst>
  </p:cSld>
  <p:clrMapOvr>
    <a:masterClrMapping/>
  </p:clrMapOvr>
  <mc:AlternateContent xmlns:mc="http://schemas.openxmlformats.org/markup-compatibility/2006" xmlns:p14="http://schemas.microsoft.com/office/powerpoint/2010/main">
    <mc:Choice Requires="p14">
      <p:transition spd="slow" p14:dur="2000" advTm="11040"/>
    </mc:Choice>
    <mc:Fallback xmlns="">
      <p:transition spd="slow" advTm="11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079" y="154745"/>
            <a:ext cx="8911687" cy="675249"/>
          </a:xfrm>
        </p:spPr>
        <p:txBody>
          <a:bodyPr>
            <a:normAutofit fontScale="90000"/>
          </a:bodyPr>
          <a:lstStyle/>
          <a:p>
            <a:r>
              <a:rPr lang="en-US" dirty="0"/>
              <a:t>The table below is a design view</a:t>
            </a:r>
            <a:br>
              <a:rPr lang="en-US" dirty="0"/>
            </a:br>
            <a:endParaRPr lang="en-US" dirty="0"/>
          </a:p>
        </p:txBody>
      </p:sp>
      <p:sp>
        <p:nvSpPr>
          <p:cNvPr id="3" name="Content Placeholder 2"/>
          <p:cNvSpPr>
            <a:spLocks noGrp="1"/>
          </p:cNvSpPr>
          <p:nvPr>
            <p:ph idx="1"/>
          </p:nvPr>
        </p:nvSpPr>
        <p:spPr>
          <a:xfrm>
            <a:off x="2034079" y="5832519"/>
            <a:ext cx="1145219" cy="365126"/>
          </a:xfrm>
        </p:spPr>
        <p:txBody>
          <a:bodyPr>
            <a:normAutofit fontScale="85000" lnSpcReduction="20000"/>
          </a:bodyPr>
          <a:lstStyle/>
          <a:p>
            <a:pPr marL="0" indent="0">
              <a:buNone/>
            </a:pPr>
            <a:endParaRPr lang="en-US" dirty="0"/>
          </a:p>
        </p:txBody>
      </p:sp>
      <p:sp>
        <p:nvSpPr>
          <p:cNvPr id="4" name="Slide Number Placeholder 3"/>
          <p:cNvSpPr>
            <a:spLocks noGrp="1"/>
          </p:cNvSpPr>
          <p:nvPr>
            <p:ph type="sldNum" sz="quarter" idx="11"/>
          </p:nvPr>
        </p:nvSpPr>
        <p:spPr/>
        <p:txBody>
          <a:bodyPr/>
          <a:lstStyle/>
          <a:p>
            <a:pPr>
              <a:defRPr/>
            </a:pPr>
            <a:fld id="{BC020082-E8BF-48E4-8CDA-745C76391993}" type="slidenum">
              <a:rPr lang="en-US" altLang="en-US" smtClean="0"/>
              <a:pPr>
                <a:defRPr/>
              </a:pPr>
              <a:t>42</a:t>
            </a:fld>
            <a:endParaRPr lang="en-US" altLang="en-US" dirty="0"/>
          </a:p>
        </p:txBody>
      </p:sp>
      <p:pic>
        <p:nvPicPr>
          <p:cNvPr id="5" name="Picture 4">
            <a:extLst>
              <a:ext uri="{FF2B5EF4-FFF2-40B4-BE49-F238E27FC236}">
                <a16:creationId xmlns:a16="http://schemas.microsoft.com/office/drawing/2014/main" id="{65C2E0AF-1AE3-493F-A557-09A03179B0F8}"/>
              </a:ext>
            </a:extLst>
          </p:cNvPr>
          <p:cNvPicPr>
            <a:picLocks noChangeAspect="1"/>
          </p:cNvPicPr>
          <p:nvPr/>
        </p:nvPicPr>
        <p:blipFill>
          <a:blip r:embed="rId5"/>
          <a:stretch>
            <a:fillRect/>
          </a:stretch>
        </p:blipFill>
        <p:spPr>
          <a:xfrm>
            <a:off x="342900" y="829995"/>
            <a:ext cx="11387138" cy="6026332"/>
          </a:xfrm>
          <a:prstGeom prst="rect">
            <a:avLst/>
          </a:prstGeom>
        </p:spPr>
      </p:pic>
      <p:pic>
        <p:nvPicPr>
          <p:cNvPr id="7" name="Audio 6">
            <a:hlinkClick r:id="" action="ppaction://media"/>
            <a:extLst>
              <a:ext uri="{FF2B5EF4-FFF2-40B4-BE49-F238E27FC236}">
                <a16:creationId xmlns:a16="http://schemas.microsoft.com/office/drawing/2014/main" id="{629CC17F-549C-4B1A-9EFD-DD10FB7ABA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7122559"/>
      </p:ext>
    </p:extLst>
  </p:cSld>
  <p:clrMapOvr>
    <a:masterClrMapping/>
  </p:clrMapOvr>
  <mc:AlternateContent xmlns:mc="http://schemas.openxmlformats.org/markup-compatibility/2006" xmlns:p14="http://schemas.microsoft.com/office/powerpoint/2010/main">
    <mc:Choice Requires="p14">
      <p:transition spd="slow" p14:dur="2000" advTm="20344"/>
    </mc:Choice>
    <mc:Fallback xmlns="">
      <p:transition spd="slow" advTm="2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DABE-858B-4724-911F-96A65A73402F}"/>
              </a:ext>
            </a:extLst>
          </p:cNvPr>
          <p:cNvSpPr>
            <a:spLocks noGrp="1"/>
          </p:cNvSpPr>
          <p:nvPr>
            <p:ph type="title"/>
          </p:nvPr>
        </p:nvSpPr>
        <p:spPr/>
        <p:txBody>
          <a:bodyPr>
            <a:normAutofit/>
          </a:bodyPr>
          <a:lstStyle/>
          <a:p>
            <a:pPr algn="ctr"/>
            <a:r>
              <a:rPr lang="en-US" sz="4000" dirty="0"/>
              <a:t>Closing a Table</a:t>
            </a:r>
          </a:p>
        </p:txBody>
      </p:sp>
      <p:sp>
        <p:nvSpPr>
          <p:cNvPr id="3" name="Content Placeholder 2">
            <a:extLst>
              <a:ext uri="{FF2B5EF4-FFF2-40B4-BE49-F238E27FC236}">
                <a16:creationId xmlns:a16="http://schemas.microsoft.com/office/drawing/2014/main" id="{A45B2BCF-53FD-433C-8225-C36140461035}"/>
              </a:ext>
            </a:extLst>
          </p:cNvPr>
          <p:cNvSpPr>
            <a:spLocks noGrp="1"/>
          </p:cNvSpPr>
          <p:nvPr>
            <p:ph idx="1"/>
          </p:nvPr>
        </p:nvSpPr>
        <p:spPr/>
        <p:txBody>
          <a:bodyPr/>
          <a:lstStyle/>
          <a:p>
            <a:r>
              <a:rPr lang="en-US" dirty="0">
                <a:solidFill>
                  <a:schemeClr val="tx1">
                    <a:lumMod val="75000"/>
                    <a:lumOff val="25000"/>
                  </a:schemeClr>
                </a:solidFill>
              </a:rPr>
              <a:t>Close a table by clicking its Close button on the object tab, as you did earlier</a:t>
            </a:r>
          </a:p>
          <a:p>
            <a:pPr lvl="1"/>
            <a:r>
              <a:rPr lang="en-US" dirty="0">
                <a:solidFill>
                  <a:schemeClr val="tx1">
                    <a:lumMod val="75000"/>
                    <a:lumOff val="25000"/>
                  </a:schemeClr>
                </a:solidFill>
              </a:rPr>
              <a:t>If you want to close the Access program as well, you can click the program’s Close button</a:t>
            </a:r>
          </a:p>
          <a:p>
            <a:pPr lvl="1"/>
            <a:r>
              <a:rPr lang="en-US" dirty="0">
                <a:solidFill>
                  <a:schemeClr val="tx1">
                    <a:lumMod val="75000"/>
                    <a:lumOff val="25000"/>
                  </a:schemeClr>
                </a:solidFill>
              </a:rPr>
              <a:t>When you do, any open tables are closed, the active database is closed, and you exit the Access Program </a:t>
            </a:r>
          </a:p>
          <a:p>
            <a:pPr marL="0" indent="0">
              <a:buNone/>
            </a:pPr>
            <a:endParaRPr lang="en-US" dirty="0">
              <a:solidFill>
                <a:schemeClr val="tx1">
                  <a:lumMod val="75000"/>
                  <a:lumOff val="25000"/>
                </a:schemeClr>
              </a:solidFill>
            </a:endParaRPr>
          </a:p>
          <a:p>
            <a:pPr marL="0" indent="0">
              <a:buNone/>
            </a:pPr>
            <a:endParaRPr lang="en-US" dirty="0">
              <a:solidFill>
                <a:schemeClr val="tx1">
                  <a:lumMod val="75000"/>
                  <a:lumOff val="25000"/>
                </a:schemeClr>
              </a:solidFill>
            </a:endParaRPr>
          </a:p>
        </p:txBody>
      </p:sp>
    </p:spTree>
    <p:extLst>
      <p:ext uri="{BB962C8B-B14F-4D97-AF65-F5344CB8AC3E}">
        <p14:creationId xmlns:p14="http://schemas.microsoft.com/office/powerpoint/2010/main" val="291439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BCCE-9C4A-490F-8428-091FB439F8D4}"/>
              </a:ext>
            </a:extLst>
          </p:cNvPr>
          <p:cNvSpPr>
            <a:spLocks noGrp="1"/>
          </p:cNvSpPr>
          <p:nvPr>
            <p:ph type="title"/>
          </p:nvPr>
        </p:nvSpPr>
        <p:spPr/>
        <p:txBody>
          <a:bodyPr>
            <a:normAutofit/>
          </a:bodyPr>
          <a:lstStyle/>
          <a:p>
            <a:pPr algn="ctr"/>
            <a:r>
              <a:rPr lang="en-US" sz="4000" dirty="0"/>
              <a:t>Saving a Table (file)</a:t>
            </a:r>
          </a:p>
        </p:txBody>
      </p:sp>
      <p:sp>
        <p:nvSpPr>
          <p:cNvPr id="3" name="Content Placeholder 2">
            <a:extLst>
              <a:ext uri="{FF2B5EF4-FFF2-40B4-BE49-F238E27FC236}">
                <a16:creationId xmlns:a16="http://schemas.microsoft.com/office/drawing/2014/main" id="{8B7F487F-46F2-4592-B527-F700C54CFC66}"/>
              </a:ext>
            </a:extLst>
          </p:cNvPr>
          <p:cNvSpPr>
            <a:spLocks noGrp="1"/>
          </p:cNvSpPr>
          <p:nvPr>
            <p:ph idx="1"/>
          </p:nvPr>
        </p:nvSpPr>
        <p:spPr/>
        <p:txBody>
          <a:bodyPr/>
          <a:lstStyle/>
          <a:p>
            <a:r>
              <a:rPr lang="en-US" dirty="0">
                <a:solidFill>
                  <a:srgbClr val="FF0000"/>
                </a:solidFill>
              </a:rPr>
              <a:t>Records you enter are immediately stored in the database as soon as you enter them</a:t>
            </a:r>
          </a:p>
          <a:p>
            <a:r>
              <a:rPr lang="en-US" dirty="0">
                <a:solidFill>
                  <a:schemeClr val="tx1">
                    <a:lumMod val="75000"/>
                    <a:lumOff val="25000"/>
                  </a:schemeClr>
                </a:solidFill>
              </a:rPr>
              <a:t>However, the table’s design—the field names and characteristics of the fields themselves, plus any layout changes to the datasheet—are not saved until you save the table</a:t>
            </a:r>
          </a:p>
          <a:p>
            <a:r>
              <a:rPr lang="en-US" dirty="0">
                <a:solidFill>
                  <a:schemeClr val="tx1">
                    <a:lumMod val="75000"/>
                    <a:lumOff val="25000"/>
                  </a:schemeClr>
                </a:solidFill>
              </a:rPr>
              <a:t>When you save a new table for the first time, you should give it a name that best identifies the information it contains</a:t>
            </a:r>
          </a:p>
          <a:p>
            <a:r>
              <a:rPr lang="en-US" dirty="0">
                <a:solidFill>
                  <a:schemeClr val="tx1">
                    <a:lumMod val="75000"/>
                    <a:lumOff val="25000"/>
                  </a:schemeClr>
                </a:solidFill>
              </a:rPr>
              <a:t>Like a field name, a table name can contain up to 64 characters, including spaces</a:t>
            </a:r>
          </a:p>
          <a:p>
            <a:endParaRPr lang="en-US" dirty="0"/>
          </a:p>
        </p:txBody>
      </p:sp>
      <p:pic>
        <p:nvPicPr>
          <p:cNvPr id="4" name="Audio 3">
            <a:hlinkClick r:id="" action="ppaction://media"/>
            <a:extLst>
              <a:ext uri="{FF2B5EF4-FFF2-40B4-BE49-F238E27FC236}">
                <a16:creationId xmlns:a16="http://schemas.microsoft.com/office/drawing/2014/main" id="{84C7CF7D-E603-4D19-A62C-91DC252ABB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114176"/>
      </p:ext>
    </p:extLst>
  </p:cSld>
  <p:clrMapOvr>
    <a:masterClrMapping/>
  </p:clrMapOvr>
  <mc:AlternateContent xmlns:mc="http://schemas.openxmlformats.org/markup-compatibility/2006" xmlns:p14="http://schemas.microsoft.com/office/powerpoint/2010/main">
    <mc:Choice Requires="p14">
      <p:transition spd="slow" p14:dur="2000" advTm="76048"/>
    </mc:Choice>
    <mc:Fallback xmlns="">
      <p:transition spd="slow" advTm="7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5194D-960C-45A8-92AB-98D002C39670}"/>
              </a:ext>
            </a:extLst>
          </p:cNvPr>
          <p:cNvSpPr>
            <a:spLocks noGrp="1"/>
          </p:cNvSpPr>
          <p:nvPr>
            <p:ph type="title"/>
          </p:nvPr>
        </p:nvSpPr>
        <p:spPr/>
        <p:txBody>
          <a:bodyPr>
            <a:normAutofit/>
          </a:bodyPr>
          <a:lstStyle/>
          <a:p>
            <a:pPr algn="ctr"/>
            <a:r>
              <a:rPr lang="en-US" sz="4000" dirty="0"/>
              <a:t>Saving a Table</a:t>
            </a:r>
          </a:p>
        </p:txBody>
      </p:sp>
      <p:sp>
        <p:nvSpPr>
          <p:cNvPr id="3" name="Content Placeholder 2">
            <a:extLst>
              <a:ext uri="{FF2B5EF4-FFF2-40B4-BE49-F238E27FC236}">
                <a16:creationId xmlns:a16="http://schemas.microsoft.com/office/drawing/2014/main" id="{BE0410DE-42BF-45BB-9572-821943FE090E}"/>
              </a:ext>
            </a:extLst>
          </p:cNvPr>
          <p:cNvSpPr>
            <a:spLocks noGrp="1"/>
          </p:cNvSpPr>
          <p:nvPr>
            <p:ph idx="1"/>
          </p:nvPr>
        </p:nvSpPr>
        <p:spPr/>
        <p:txBody>
          <a:bodyPr/>
          <a:lstStyle/>
          <a:p>
            <a:r>
              <a:rPr lang="en-US" dirty="0"/>
              <a:t>Note: The default for Access when saving a file is the documents folder on your computer.  You MUST use “file save as” to change this to your preferred location.</a:t>
            </a:r>
          </a:p>
        </p:txBody>
      </p:sp>
    </p:spTree>
    <p:extLst>
      <p:ext uri="{BB962C8B-B14F-4D97-AF65-F5344CB8AC3E}">
        <p14:creationId xmlns:p14="http://schemas.microsoft.com/office/powerpoint/2010/main" val="2091752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0719-ECF8-452D-AE5D-BBAE18960D36}"/>
              </a:ext>
            </a:extLst>
          </p:cNvPr>
          <p:cNvSpPr>
            <a:spLocks noGrp="1"/>
          </p:cNvSpPr>
          <p:nvPr>
            <p:ph type="title"/>
          </p:nvPr>
        </p:nvSpPr>
        <p:spPr>
          <a:xfrm>
            <a:off x="855168" y="624110"/>
            <a:ext cx="10649445" cy="1280890"/>
          </a:xfrm>
        </p:spPr>
        <p:txBody>
          <a:bodyPr>
            <a:normAutofit fontScale="90000"/>
          </a:bodyPr>
          <a:lstStyle/>
          <a:p>
            <a:pPr algn="ctr"/>
            <a:r>
              <a:rPr lang="en-US" dirty="0"/>
              <a:t>Saving Access Files</a:t>
            </a:r>
            <a:br>
              <a:rPr lang="en-US" dirty="0"/>
            </a:br>
            <a:br>
              <a:rPr lang="en-US" dirty="0"/>
            </a:br>
            <a:endParaRPr lang="en-US" dirty="0"/>
          </a:p>
        </p:txBody>
      </p:sp>
      <p:sp>
        <p:nvSpPr>
          <p:cNvPr id="3" name="Content Placeholder 2">
            <a:extLst>
              <a:ext uri="{FF2B5EF4-FFF2-40B4-BE49-F238E27FC236}">
                <a16:creationId xmlns:a16="http://schemas.microsoft.com/office/drawing/2014/main" id="{8959473A-E43C-4A94-94D9-079F4926E74F}"/>
              </a:ext>
            </a:extLst>
          </p:cNvPr>
          <p:cNvSpPr>
            <a:spLocks noGrp="1"/>
          </p:cNvSpPr>
          <p:nvPr>
            <p:ph idx="1"/>
          </p:nvPr>
        </p:nvSpPr>
        <p:spPr>
          <a:xfrm>
            <a:off x="2525086" y="1982598"/>
            <a:ext cx="8915400" cy="1738604"/>
          </a:xfrm>
        </p:spPr>
        <p:txBody>
          <a:bodyPr/>
          <a:lstStyle/>
          <a:p>
            <a:endParaRPr lang="en-US" dirty="0"/>
          </a:p>
          <a:p>
            <a:endParaRPr lang="en-US" dirty="0"/>
          </a:p>
        </p:txBody>
      </p:sp>
      <p:graphicFrame>
        <p:nvGraphicFramePr>
          <p:cNvPr id="7" name="Table 6">
            <a:extLst>
              <a:ext uri="{FF2B5EF4-FFF2-40B4-BE49-F238E27FC236}">
                <a16:creationId xmlns:a16="http://schemas.microsoft.com/office/drawing/2014/main" id="{45B20081-C434-4054-872E-82D40256C1A1}"/>
              </a:ext>
            </a:extLst>
          </p:cNvPr>
          <p:cNvGraphicFramePr>
            <a:graphicFrameLocks noGrp="1"/>
          </p:cNvGraphicFramePr>
          <p:nvPr>
            <p:extLst>
              <p:ext uri="{D42A27DB-BD31-4B8C-83A1-F6EECF244321}">
                <p14:modId xmlns:p14="http://schemas.microsoft.com/office/powerpoint/2010/main" val="2319105994"/>
              </p:ext>
            </p:extLst>
          </p:nvPr>
        </p:nvGraphicFramePr>
        <p:xfrm>
          <a:off x="2589212" y="4420999"/>
          <a:ext cx="8915400" cy="1478280"/>
        </p:xfrm>
        <a:graphic>
          <a:graphicData uri="http://schemas.openxmlformats.org/drawingml/2006/table">
            <a:tbl>
              <a:tblPr/>
              <a:tblGrid>
                <a:gridCol w="4457700">
                  <a:extLst>
                    <a:ext uri="{9D8B030D-6E8A-4147-A177-3AD203B41FA5}">
                      <a16:colId xmlns:a16="http://schemas.microsoft.com/office/drawing/2014/main" val="3833283165"/>
                    </a:ext>
                  </a:extLst>
                </a:gridCol>
                <a:gridCol w="4457700">
                  <a:extLst>
                    <a:ext uri="{9D8B030D-6E8A-4147-A177-3AD203B41FA5}">
                      <a16:colId xmlns:a16="http://schemas.microsoft.com/office/drawing/2014/main" val="844635490"/>
                    </a:ext>
                  </a:extLst>
                </a:gridCol>
              </a:tblGrid>
              <a:tr h="644127">
                <a:tc>
                  <a:txBody>
                    <a:bodyPr/>
                    <a:lstStyle/>
                    <a:p>
                      <a:pPr fontAlgn="base"/>
                      <a:r>
                        <a:rPr lang="en-US" dirty="0">
                          <a:effectLst/>
                          <a:latin typeface="inherit"/>
                        </a:rPr>
                        <a:t>Access Database (2007, 2010, 2013, 2016, 2019)</a:t>
                      </a:r>
                    </a:p>
                  </a:txBody>
                  <a:tcPr marL="95250" marR="95250" marT="95250" marB="952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US">
                          <a:effectLst/>
                          <a:latin typeface="inherit"/>
                        </a:rPr>
                        <a:t>.accdb</a:t>
                      </a:r>
                    </a:p>
                  </a:txBody>
                  <a:tcPr marL="95250" marR="95250" marT="95250" marB="952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50535673"/>
                  </a:ext>
                </a:extLst>
              </a:tr>
              <a:tr h="672337">
                <a:tc>
                  <a:txBody>
                    <a:bodyPr/>
                    <a:lstStyle/>
                    <a:p>
                      <a:pPr fontAlgn="base"/>
                      <a:r>
                        <a:rPr lang="en-US">
                          <a:effectLst/>
                          <a:latin typeface="inherit"/>
                        </a:rPr>
                        <a:t>Access Record-Locking Information (2007, 2010, 2013, 2016)</a:t>
                      </a:r>
                    </a:p>
                  </a:txBody>
                  <a:tcPr marL="95250" marR="95250" marT="95250" marB="952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US" dirty="0">
                          <a:effectLst/>
                          <a:latin typeface="inherit"/>
                        </a:rPr>
                        <a:t>.laccdb</a:t>
                      </a:r>
                    </a:p>
                  </a:txBody>
                  <a:tcPr marL="95250" marR="95250" marT="95250" marB="9525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73744296"/>
                  </a:ext>
                </a:extLst>
              </a:tr>
            </a:tbl>
          </a:graphicData>
        </a:graphic>
      </p:graphicFrame>
      <p:sp>
        <p:nvSpPr>
          <p:cNvPr id="8" name="TextBox 7">
            <a:extLst>
              <a:ext uri="{FF2B5EF4-FFF2-40B4-BE49-F238E27FC236}">
                <a16:creationId xmlns:a16="http://schemas.microsoft.com/office/drawing/2014/main" id="{28E9B204-B6F0-4D32-B32E-D2EF1D57E791}"/>
              </a:ext>
            </a:extLst>
          </p:cNvPr>
          <p:cNvSpPr txBox="1"/>
          <p:nvPr/>
        </p:nvSpPr>
        <p:spPr>
          <a:xfrm>
            <a:off x="998806" y="1905000"/>
            <a:ext cx="103380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Access generally saves two files every time you save a database.</a:t>
            </a:r>
          </a:p>
          <a:p>
            <a:pPr marL="285750" indent="-285750">
              <a:buFont typeface="Arial" panose="020B0604020202020204" pitchFamily="34" charset="0"/>
              <a:buChar char="•"/>
            </a:pPr>
            <a:r>
              <a:rPr lang="en-US" dirty="0"/>
              <a:t>One ends in laccdb.  This is a small record locking file and should be ignored for this class.  </a:t>
            </a:r>
          </a:p>
          <a:p>
            <a:pPr marL="285750" indent="-285750">
              <a:buFont typeface="Arial" panose="020B0604020202020204" pitchFamily="34" charset="0"/>
              <a:buChar char="•"/>
            </a:pPr>
            <a:r>
              <a:rPr lang="en-US" dirty="0"/>
              <a:t>Please </a:t>
            </a:r>
            <a:r>
              <a:rPr lang="en-US" b="1" u="sng" dirty="0"/>
              <a:t>DO NOT UPLOAD THIS FILE FOR A QUIZ OR TEST</a:t>
            </a:r>
            <a:r>
              <a:rPr lang="en-US" dirty="0"/>
              <a:t>.</a:t>
            </a:r>
          </a:p>
          <a:p>
            <a:pPr marL="285750" indent="-285750">
              <a:buFont typeface="Arial" panose="020B0604020202020204" pitchFamily="34" charset="0"/>
              <a:buChar char="•"/>
            </a:pPr>
            <a:r>
              <a:rPr lang="en-US" dirty="0"/>
              <a:t>The other is a large file ending in .ACCDB.  That is the database.  This is the file you upload when you are requested to upload an Access file.</a:t>
            </a:r>
          </a:p>
        </p:txBody>
      </p:sp>
    </p:spTree>
    <p:extLst>
      <p:ext uri="{BB962C8B-B14F-4D97-AF65-F5344CB8AC3E}">
        <p14:creationId xmlns:p14="http://schemas.microsoft.com/office/powerpoint/2010/main" val="834607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5319-C986-4C1A-A612-0923E9BF1557}"/>
              </a:ext>
            </a:extLst>
          </p:cNvPr>
          <p:cNvSpPr>
            <a:spLocks noGrp="1"/>
          </p:cNvSpPr>
          <p:nvPr>
            <p:ph type="title"/>
          </p:nvPr>
        </p:nvSpPr>
        <p:spPr/>
        <p:txBody>
          <a:bodyPr>
            <a:normAutofit/>
          </a:bodyPr>
          <a:lstStyle/>
          <a:p>
            <a:pPr algn="ctr"/>
            <a:r>
              <a:rPr lang="en-US" sz="4000" dirty="0"/>
              <a:t>Opening a Table</a:t>
            </a:r>
          </a:p>
        </p:txBody>
      </p:sp>
      <p:sp>
        <p:nvSpPr>
          <p:cNvPr id="3" name="Content Placeholder 2">
            <a:extLst>
              <a:ext uri="{FF2B5EF4-FFF2-40B4-BE49-F238E27FC236}">
                <a16:creationId xmlns:a16="http://schemas.microsoft.com/office/drawing/2014/main" id="{8CFDC72D-91EB-4494-A59A-C43FE255B51D}"/>
              </a:ext>
            </a:extLst>
          </p:cNvPr>
          <p:cNvSpPr>
            <a:spLocks noGrp="1"/>
          </p:cNvSpPr>
          <p:nvPr>
            <p:ph idx="1"/>
          </p:nvPr>
        </p:nvSpPr>
        <p:spPr/>
        <p:txBody>
          <a:bodyPr/>
          <a:lstStyle/>
          <a:p>
            <a:pPr marL="0" indent="0">
              <a:buNone/>
            </a:pPr>
            <a:r>
              <a:rPr lang="en-US" dirty="0">
                <a:solidFill>
                  <a:schemeClr val="tx1">
                    <a:lumMod val="75000"/>
                    <a:lumOff val="25000"/>
                  </a:schemeClr>
                </a:solidFill>
              </a:rPr>
              <a:t>The tables in a database are listed in the Navigation Pane. You open a table, or any Access object, by double-clicking the object name in the Navigation Pane</a:t>
            </a:r>
          </a:p>
          <a:p>
            <a:pPr marL="0" indent="0">
              <a:buNone/>
            </a:pPr>
            <a:endParaRPr lang="en-US" dirty="0"/>
          </a:p>
        </p:txBody>
      </p:sp>
    </p:spTree>
    <p:extLst>
      <p:ext uri="{BB962C8B-B14F-4D97-AF65-F5344CB8AC3E}">
        <p14:creationId xmlns:p14="http://schemas.microsoft.com/office/powerpoint/2010/main" val="2828759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tretch>
            <a:fillRect/>
          </a:stretch>
        </p:blipFill>
        <p:spPr bwMode="auto">
          <a:xfrm>
            <a:off x="2589212" y="2695370"/>
            <a:ext cx="7545388" cy="359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09" name="Rectangle 2"/>
          <p:cNvSpPr>
            <a:spLocks noGrp="1"/>
          </p:cNvSpPr>
          <p:nvPr>
            <p:ph type="title"/>
          </p:nvPr>
        </p:nvSpPr>
        <p:spPr>
          <a:xfrm>
            <a:off x="838200" y="365125"/>
            <a:ext cx="10515600" cy="707887"/>
          </a:xfrm>
        </p:spPr>
        <p:txBody>
          <a:bodyPr>
            <a:normAutofit/>
          </a:bodyPr>
          <a:lstStyle/>
          <a:p>
            <a:pPr algn="ctr" eaLnBrk="1" hangingPunct="1"/>
            <a:r>
              <a:rPr lang="en-US" sz="4000" dirty="0"/>
              <a:t>Opening a Table</a:t>
            </a:r>
          </a:p>
        </p:txBody>
      </p:sp>
      <p:sp>
        <p:nvSpPr>
          <p:cNvPr id="5" name="Slide Number Placeholder 4"/>
          <p:cNvSpPr>
            <a:spLocks noGrp="1"/>
          </p:cNvSpPr>
          <p:nvPr>
            <p:ph type="sldNum" sz="quarter" idx="11"/>
          </p:nvPr>
        </p:nvSpPr>
        <p:spPr/>
        <p:txBody>
          <a:bodyPr/>
          <a:lstStyle/>
          <a:p>
            <a:pPr>
              <a:defRPr/>
            </a:pPr>
            <a:fld id="{765B0DBE-C28C-4994-B3B0-F524870B3DD9}" type="slidenum">
              <a:rPr lang="en-US"/>
              <a:pPr>
                <a:defRPr/>
              </a:pPr>
              <a:t>48</a:t>
            </a:fld>
            <a:endParaRPr lang="en-US" dirty="0"/>
          </a:p>
        </p:txBody>
      </p:sp>
      <p:sp>
        <p:nvSpPr>
          <p:cNvPr id="2" name="Rectangle 1"/>
          <p:cNvSpPr/>
          <p:nvPr/>
        </p:nvSpPr>
        <p:spPr>
          <a:xfrm>
            <a:off x="1828800" y="1243691"/>
            <a:ext cx="8534400" cy="707886"/>
          </a:xfrm>
          <a:prstGeom prst="rect">
            <a:avLst/>
          </a:prstGeom>
        </p:spPr>
        <p:txBody>
          <a:bodyPr wrap="square">
            <a:spAutoFit/>
          </a:bodyPr>
          <a:lstStyle/>
          <a:p>
            <a:pPr marL="0" lvl="1">
              <a:spcBef>
                <a:spcPts val="1000"/>
              </a:spcBef>
              <a:buClr>
                <a:schemeClr val="accent1"/>
              </a:buClr>
            </a:pPr>
            <a:r>
              <a:rPr lang="en-US" sz="2000" dirty="0">
                <a:solidFill>
                  <a:schemeClr val="tx1">
                    <a:lumMod val="75000"/>
                    <a:lumOff val="25000"/>
                  </a:schemeClr>
                </a:solidFill>
              </a:rPr>
              <a:t>The tables in a database are listed in the Navigation Pane. You open a table, or any Access object, by double-clicking the object name in the Navigation Pane</a:t>
            </a:r>
          </a:p>
        </p:txBody>
      </p:sp>
    </p:spTree>
    <p:extLst>
      <p:ext uri="{BB962C8B-B14F-4D97-AF65-F5344CB8AC3E}">
        <p14:creationId xmlns:p14="http://schemas.microsoft.com/office/powerpoint/2010/main" val="316944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664A-11EA-458D-90C1-DECB5E5820FA}"/>
              </a:ext>
            </a:extLst>
          </p:cNvPr>
          <p:cNvSpPr>
            <a:spLocks noGrp="1"/>
          </p:cNvSpPr>
          <p:nvPr>
            <p:ph type="title"/>
          </p:nvPr>
        </p:nvSpPr>
        <p:spPr>
          <a:xfrm>
            <a:off x="838200" y="185531"/>
            <a:ext cx="10515600" cy="728869"/>
          </a:xfrm>
        </p:spPr>
        <p:txBody>
          <a:bodyPr>
            <a:normAutofit/>
          </a:bodyPr>
          <a:lstStyle/>
          <a:p>
            <a:r>
              <a:rPr lang="en-US" sz="4000" dirty="0"/>
              <a:t>Step 1: Open Access</a:t>
            </a:r>
          </a:p>
        </p:txBody>
      </p:sp>
      <p:pic>
        <p:nvPicPr>
          <p:cNvPr id="4" name="Content Placeholder 3">
            <a:extLst>
              <a:ext uri="{FF2B5EF4-FFF2-40B4-BE49-F238E27FC236}">
                <a16:creationId xmlns:a16="http://schemas.microsoft.com/office/drawing/2014/main" id="{ACAD1A4D-C121-4B10-9B69-2AD8D632BAF8}"/>
              </a:ext>
            </a:extLst>
          </p:cNvPr>
          <p:cNvPicPr>
            <a:picLocks noGrp="1" noChangeAspect="1"/>
          </p:cNvPicPr>
          <p:nvPr>
            <p:ph idx="1"/>
          </p:nvPr>
        </p:nvPicPr>
        <p:blipFill>
          <a:blip r:embed="rId4"/>
          <a:stretch>
            <a:fillRect/>
          </a:stretch>
        </p:blipFill>
        <p:spPr>
          <a:xfrm>
            <a:off x="1415882" y="914400"/>
            <a:ext cx="9360235" cy="5262563"/>
          </a:xfrm>
          <a:prstGeom prst="rect">
            <a:avLst/>
          </a:prstGeom>
        </p:spPr>
      </p:pic>
      <p:pic>
        <p:nvPicPr>
          <p:cNvPr id="3" name="Audio 2">
            <a:hlinkClick r:id="" action="ppaction://media"/>
            <a:extLst>
              <a:ext uri="{FF2B5EF4-FFF2-40B4-BE49-F238E27FC236}">
                <a16:creationId xmlns:a16="http://schemas.microsoft.com/office/drawing/2014/main" id="{CBA3179A-49C6-450A-8849-910F1359FE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847325"/>
      </p:ext>
    </p:extLst>
  </p:cSld>
  <p:clrMapOvr>
    <a:masterClrMapping/>
  </p:clrMapOvr>
  <mc:AlternateContent xmlns:mc="http://schemas.openxmlformats.org/markup-compatibility/2006" xmlns:p14="http://schemas.microsoft.com/office/powerpoint/2010/main">
    <mc:Choice Requires="p14">
      <p:transition spd="slow" p14:dur="2000" advTm="6413"/>
    </mc:Choice>
    <mc:Fallback xmlns="">
      <p:transition spd="slow" advTm="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B752-BF6D-4F1A-BAD1-DD47431365A5}"/>
              </a:ext>
            </a:extLst>
          </p:cNvPr>
          <p:cNvSpPr>
            <a:spLocks noGrp="1"/>
          </p:cNvSpPr>
          <p:nvPr>
            <p:ph type="title"/>
          </p:nvPr>
        </p:nvSpPr>
        <p:spPr>
          <a:xfrm>
            <a:off x="838200" y="172278"/>
            <a:ext cx="10515600" cy="508759"/>
          </a:xfrm>
        </p:spPr>
        <p:txBody>
          <a:bodyPr>
            <a:normAutofit fontScale="90000"/>
          </a:bodyPr>
          <a:lstStyle/>
          <a:p>
            <a:r>
              <a:rPr lang="en-US" sz="4000" dirty="0"/>
              <a:t>Step 2: Select a blank database and choose Create</a:t>
            </a:r>
          </a:p>
        </p:txBody>
      </p:sp>
      <p:pic>
        <p:nvPicPr>
          <p:cNvPr id="4" name="Content Placeholder 3">
            <a:extLst>
              <a:ext uri="{FF2B5EF4-FFF2-40B4-BE49-F238E27FC236}">
                <a16:creationId xmlns:a16="http://schemas.microsoft.com/office/drawing/2014/main" id="{F2C99CF1-5A26-4140-B306-650EBEF1AC01}"/>
              </a:ext>
            </a:extLst>
          </p:cNvPr>
          <p:cNvPicPr>
            <a:picLocks noGrp="1" noChangeAspect="1"/>
          </p:cNvPicPr>
          <p:nvPr>
            <p:ph idx="1"/>
          </p:nvPr>
        </p:nvPicPr>
        <p:blipFill>
          <a:blip r:embed="rId4"/>
          <a:stretch>
            <a:fillRect/>
          </a:stretch>
        </p:blipFill>
        <p:spPr>
          <a:xfrm>
            <a:off x="1356587" y="847725"/>
            <a:ext cx="9478826" cy="5329238"/>
          </a:xfrm>
          <a:prstGeom prst="rect">
            <a:avLst/>
          </a:prstGeom>
        </p:spPr>
      </p:pic>
      <p:pic>
        <p:nvPicPr>
          <p:cNvPr id="3" name="Audio 2">
            <a:hlinkClick r:id="" action="ppaction://media"/>
            <a:extLst>
              <a:ext uri="{FF2B5EF4-FFF2-40B4-BE49-F238E27FC236}">
                <a16:creationId xmlns:a16="http://schemas.microsoft.com/office/drawing/2014/main" id="{756E0799-3E43-4C4D-8DB9-CFA269C0E9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9529570"/>
      </p:ext>
    </p:extLst>
  </p:cSld>
  <p:clrMapOvr>
    <a:masterClrMapping/>
  </p:clrMapOvr>
  <mc:AlternateContent xmlns:mc="http://schemas.openxmlformats.org/markup-compatibility/2006" xmlns:p14="http://schemas.microsoft.com/office/powerpoint/2010/main">
    <mc:Choice Requires="p14">
      <p:transition spd="slow" p14:dur="2000" advTm="16309"/>
    </mc:Choice>
    <mc:Fallback xmlns="">
      <p:transition spd="slow" advTm="16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213A-407A-41F3-B672-B7D6E74AB2AE}"/>
              </a:ext>
            </a:extLst>
          </p:cNvPr>
          <p:cNvSpPr>
            <a:spLocks noGrp="1"/>
          </p:cNvSpPr>
          <p:nvPr>
            <p:ph type="title"/>
          </p:nvPr>
        </p:nvSpPr>
        <p:spPr>
          <a:xfrm>
            <a:off x="838200" y="1"/>
            <a:ext cx="10515600" cy="781877"/>
          </a:xfrm>
        </p:spPr>
        <p:txBody>
          <a:bodyPr>
            <a:normAutofit/>
          </a:bodyPr>
          <a:lstStyle/>
          <a:p>
            <a:r>
              <a:rPr lang="en-US" sz="4000" dirty="0"/>
              <a:t>Step 3: </a:t>
            </a:r>
          </a:p>
        </p:txBody>
      </p:sp>
      <p:pic>
        <p:nvPicPr>
          <p:cNvPr id="4" name="Content Placeholder 3">
            <a:extLst>
              <a:ext uri="{FF2B5EF4-FFF2-40B4-BE49-F238E27FC236}">
                <a16:creationId xmlns:a16="http://schemas.microsoft.com/office/drawing/2014/main" id="{EB300FB5-7B83-4BF4-A351-E63616814D46}"/>
              </a:ext>
            </a:extLst>
          </p:cNvPr>
          <p:cNvPicPr>
            <a:picLocks noGrp="1" noChangeAspect="1"/>
          </p:cNvPicPr>
          <p:nvPr>
            <p:ph idx="1"/>
          </p:nvPr>
        </p:nvPicPr>
        <p:blipFill>
          <a:blip r:embed="rId4"/>
          <a:stretch>
            <a:fillRect/>
          </a:stretch>
        </p:blipFill>
        <p:spPr>
          <a:xfrm>
            <a:off x="1298703" y="782638"/>
            <a:ext cx="9594593" cy="5394325"/>
          </a:xfrm>
          <a:prstGeom prst="rect">
            <a:avLst/>
          </a:prstGeom>
        </p:spPr>
      </p:pic>
      <p:pic>
        <p:nvPicPr>
          <p:cNvPr id="5" name="Audio 4">
            <a:hlinkClick r:id="" action="ppaction://media"/>
            <a:extLst>
              <a:ext uri="{FF2B5EF4-FFF2-40B4-BE49-F238E27FC236}">
                <a16:creationId xmlns:a16="http://schemas.microsoft.com/office/drawing/2014/main" id="{E717C138-DF17-41D8-BD1F-8C6F793655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1798420"/>
      </p:ext>
    </p:extLst>
  </p:cSld>
  <p:clrMapOvr>
    <a:masterClrMapping/>
  </p:clrMapOvr>
  <mc:AlternateContent xmlns:mc="http://schemas.openxmlformats.org/markup-compatibility/2006" xmlns:p14="http://schemas.microsoft.com/office/powerpoint/2010/main">
    <mc:Choice Requires="p14">
      <p:transition spd="slow" p14:dur="2000" advTm="10525"/>
    </mc:Choice>
    <mc:Fallback xmlns="">
      <p:transition spd="slow" advTm="10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2DA0-5485-4DEA-AEE6-BF7F775CC25B}"/>
              </a:ext>
            </a:extLst>
          </p:cNvPr>
          <p:cNvSpPr>
            <a:spLocks noGrp="1"/>
          </p:cNvSpPr>
          <p:nvPr>
            <p:ph type="title"/>
          </p:nvPr>
        </p:nvSpPr>
        <p:spPr>
          <a:xfrm>
            <a:off x="437322" y="365125"/>
            <a:ext cx="10916478" cy="1325563"/>
          </a:xfrm>
        </p:spPr>
        <p:txBody>
          <a:bodyPr>
            <a:noAutofit/>
          </a:bodyPr>
          <a:lstStyle/>
          <a:p>
            <a:r>
              <a:rPr lang="en-US" sz="3200" dirty="0"/>
              <a:t>Step 4: Save your new database wherever you want it. Remember to select the location and name it “Health Club Members”</a:t>
            </a:r>
          </a:p>
        </p:txBody>
      </p:sp>
      <p:sp>
        <p:nvSpPr>
          <p:cNvPr id="3" name="Content Placeholder 2">
            <a:extLst>
              <a:ext uri="{FF2B5EF4-FFF2-40B4-BE49-F238E27FC236}">
                <a16:creationId xmlns:a16="http://schemas.microsoft.com/office/drawing/2014/main" id="{FB56C5B2-6747-49B3-8487-FAF0D070AF30}"/>
              </a:ext>
            </a:extLst>
          </p:cNvPr>
          <p:cNvSpPr>
            <a:spLocks noGrp="1"/>
          </p:cNvSpPr>
          <p:nvPr>
            <p:ph idx="1"/>
          </p:nvPr>
        </p:nvSpPr>
        <p:spPr>
          <a:xfrm>
            <a:off x="596348" y="1825625"/>
            <a:ext cx="10757452" cy="4351338"/>
          </a:xfrm>
        </p:spPr>
        <p:txBody>
          <a:bodyPr/>
          <a:lstStyle/>
          <a:p>
            <a:pPr marL="0" indent="0">
              <a:buNone/>
            </a:pPr>
            <a:endParaRPr lang="en-US" dirty="0"/>
          </a:p>
        </p:txBody>
      </p:sp>
      <p:pic>
        <p:nvPicPr>
          <p:cNvPr id="4" name="Audio 3">
            <a:hlinkClick r:id="" action="ppaction://media"/>
            <a:extLst>
              <a:ext uri="{FF2B5EF4-FFF2-40B4-BE49-F238E27FC236}">
                <a16:creationId xmlns:a16="http://schemas.microsoft.com/office/drawing/2014/main" id="{476842EF-4156-4981-B0DA-C5C441789B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999115"/>
      </p:ext>
    </p:extLst>
  </p:cSld>
  <p:clrMapOvr>
    <a:masterClrMapping/>
  </p:clrMapOvr>
  <mc:AlternateContent xmlns:mc="http://schemas.openxmlformats.org/markup-compatibility/2006" xmlns:p14="http://schemas.microsoft.com/office/powerpoint/2010/main">
    <mc:Choice Requires="p14">
      <p:transition spd="slow" p14:dur="2000" advTm="18420"/>
    </mc:Choice>
    <mc:Fallback xmlns="">
      <p:transition spd="slow" advTm="18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EF21-087B-485A-A948-025EFAC31DF3}"/>
              </a:ext>
            </a:extLst>
          </p:cNvPr>
          <p:cNvSpPr>
            <a:spLocks noGrp="1"/>
          </p:cNvSpPr>
          <p:nvPr>
            <p:ph type="title"/>
          </p:nvPr>
        </p:nvSpPr>
        <p:spPr>
          <a:xfrm>
            <a:off x="838200" y="365125"/>
            <a:ext cx="10515600" cy="734805"/>
          </a:xfrm>
        </p:spPr>
        <p:txBody>
          <a:bodyPr>
            <a:normAutofit fontScale="90000"/>
          </a:bodyPr>
          <a:lstStyle/>
          <a:p>
            <a:r>
              <a:rPr lang="en-US" sz="4000" dirty="0"/>
              <a:t>If you get this response, select Yes. Everything is fine!</a:t>
            </a:r>
          </a:p>
        </p:txBody>
      </p:sp>
      <p:pic>
        <p:nvPicPr>
          <p:cNvPr id="4" name="Content Placeholder 3">
            <a:extLst>
              <a:ext uri="{FF2B5EF4-FFF2-40B4-BE49-F238E27FC236}">
                <a16:creationId xmlns:a16="http://schemas.microsoft.com/office/drawing/2014/main" id="{00F22850-C2AE-4109-9B43-511E793A9A24}"/>
              </a:ext>
            </a:extLst>
          </p:cNvPr>
          <p:cNvPicPr>
            <a:picLocks noGrp="1" noChangeAspect="1"/>
          </p:cNvPicPr>
          <p:nvPr>
            <p:ph idx="1"/>
          </p:nvPr>
        </p:nvPicPr>
        <p:blipFill>
          <a:blip r:embed="rId4"/>
          <a:stretch>
            <a:fillRect/>
          </a:stretch>
        </p:blipFill>
        <p:spPr>
          <a:xfrm>
            <a:off x="1581063" y="1100138"/>
            <a:ext cx="9029873" cy="5076825"/>
          </a:xfrm>
          <a:prstGeom prst="rect">
            <a:avLst/>
          </a:prstGeom>
        </p:spPr>
      </p:pic>
      <p:pic>
        <p:nvPicPr>
          <p:cNvPr id="3" name="Audio 2">
            <a:hlinkClick r:id="" action="ppaction://media"/>
            <a:extLst>
              <a:ext uri="{FF2B5EF4-FFF2-40B4-BE49-F238E27FC236}">
                <a16:creationId xmlns:a16="http://schemas.microsoft.com/office/drawing/2014/main" id="{E5E70BE6-2E92-448C-88CE-5AED5C263D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7349438"/>
      </p:ext>
    </p:extLst>
  </p:cSld>
  <p:clrMapOvr>
    <a:masterClrMapping/>
  </p:clrMapOvr>
  <mc:AlternateContent xmlns:mc="http://schemas.openxmlformats.org/markup-compatibility/2006" xmlns:p14="http://schemas.microsoft.com/office/powerpoint/2010/main">
    <mc:Choice Requires="p14">
      <p:transition spd="slow" p14:dur="2000" advTm="14158"/>
    </mc:Choice>
    <mc:Fallback xmlns="">
      <p:transition spd="slow" advTm="14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1055</Words>
  <Application>Microsoft Office PowerPoint</Application>
  <PresentationFormat>Widescreen</PresentationFormat>
  <Paragraphs>90</Paragraphs>
  <Slides>48</Slides>
  <Notes>4</Notes>
  <HiddenSlides>0</HiddenSlides>
  <MMClips>43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inherit</vt:lpstr>
      <vt:lpstr>Office Theme</vt:lpstr>
      <vt:lpstr>PowerPoint Presentation</vt:lpstr>
      <vt:lpstr>Introduction to Access 2016- Part 2</vt:lpstr>
      <vt:lpstr>Download from Blackboard</vt:lpstr>
      <vt:lpstr>Importing Excel Data Into Access</vt:lpstr>
      <vt:lpstr>Step 1: Open Access</vt:lpstr>
      <vt:lpstr>Step 2: Select a blank database and choose Create</vt:lpstr>
      <vt:lpstr>Step 3: </vt:lpstr>
      <vt:lpstr>Step 4: Save your new database wherever you want it. Remember to select the location and name it “Health Club Members”</vt:lpstr>
      <vt:lpstr>If you get this response, select Yes. Everything is fine!</vt:lpstr>
      <vt:lpstr>Notice that the default file location is your documents folder. Change this to wherever you want to keep your Access database files.</vt:lpstr>
      <vt:lpstr>Here is where I put my “Health Club Members” Access database.</vt:lpstr>
      <vt:lpstr>When you get this, select Enable.</vt:lpstr>
      <vt:lpstr>Step 5: Select External Data and choose New Data Source </vt:lpstr>
      <vt:lpstr>Step 6: Select From File and Choose Excel</vt:lpstr>
      <vt:lpstr>Step 7: Browse to where you put the two Health Club Members spreadsheets and select part 1</vt:lpstr>
      <vt:lpstr>Open the Health Club Member for Access Practice Part 1 spreadsheet.</vt:lpstr>
      <vt:lpstr>The result should be a screen that looks like this. Notice that Access said that the First Row Contains Column Headings. This is good! Select Next. </vt:lpstr>
      <vt:lpstr>Step 8: Now you are going to determine whether you are going to import the column, and you are going to import all of them and determine the data type for each column (field). Choose a Data Type of Double and select Next.</vt:lpstr>
      <vt:lpstr>Step 9: Access will ask about a primary key select Choose my own primary key</vt:lpstr>
      <vt:lpstr>Mem# will appear and that is what you want. While you have other options using the down arrow key in this menu, leave Mem # and select Next</vt:lpstr>
      <vt:lpstr>PowerPoint Presentation</vt:lpstr>
      <vt:lpstr>While you have the option to save the import steps, you don’t want to choose this for this simple import, just select Close</vt:lpstr>
      <vt:lpstr>Now you have a Table called Members in your Access Database!  Now click on Members and you can see your Members data.</vt:lpstr>
      <vt:lpstr>Now click on the X beside Members in the Members database to close this table</vt:lpstr>
      <vt:lpstr>Step 10: Now save your Health Club Members database to make sure you don’t mess it up as you continue to work on it. Save it as the same name as your original.</vt:lpstr>
      <vt:lpstr>Import the second part of the Health Club Members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sure you change the Table name to “Dues and Payments”</vt:lpstr>
      <vt:lpstr>PowerPoint Presentation</vt:lpstr>
      <vt:lpstr>Your screen should now look like this:</vt:lpstr>
      <vt:lpstr>Double click on Dues and Payments to see your new table:</vt:lpstr>
      <vt:lpstr>Now save your completed database before something happens to it.</vt:lpstr>
      <vt:lpstr>Table Views</vt:lpstr>
      <vt:lpstr>Switching from Data View to Design View</vt:lpstr>
      <vt:lpstr>The table below is a datasheet view: </vt:lpstr>
      <vt:lpstr>The table below is a design view </vt:lpstr>
      <vt:lpstr>Closing a Table</vt:lpstr>
      <vt:lpstr>Saving a Table (file)</vt:lpstr>
      <vt:lpstr>Saving a Table</vt:lpstr>
      <vt:lpstr>Saving Access Files  </vt:lpstr>
      <vt:lpstr>Opening a Table</vt:lpstr>
      <vt:lpstr>Opening a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Hemenway,David A.(Business Administration)</dc:creator>
  <cp:lastModifiedBy>Hemenway,David A.(Accounting and Business Information Systems)</cp:lastModifiedBy>
  <cp:revision>31</cp:revision>
  <dcterms:created xsi:type="dcterms:W3CDTF">2020-03-31T19:46:55Z</dcterms:created>
  <dcterms:modified xsi:type="dcterms:W3CDTF">2022-03-27T16:58:57Z</dcterms:modified>
</cp:coreProperties>
</file>